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notesMaster" Target="notesMasters/notesMaster.xml"/><Relationship Id="rId6" Type="http://schemas.openxmlformats.org/officeDocument/2006/relationships/slide" Target="slides/slide.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51" name="Shape 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685800" y="2111123"/>
            <a:ext cx="7772400" cy="1546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1" name="Shape 11"/>
          <p:cNvSpPr txBox="1"/>
          <p:nvPr>
            <p:ph idx="1" type="subTitle"/>
          </p:nvPr>
        </p:nvSpPr>
        <p:spPr>
          <a:xfrm>
            <a:off x="685800" y="3786737"/>
            <a:ext cx="7772400" cy="1046400"/>
          </a:xfrm>
          <a:prstGeom prst="rect">
            <a:avLst/>
          </a:prstGeom>
        </p:spPr>
        <p:txBody>
          <a:bodyPr anchorCtr="0" anchor="t" bIns="91425" lIns="91425" rIns="91425" tIns="91425"/>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p:txBody>
      </p:sp>
      <p:sp>
        <p:nvSpPr>
          <p:cNvPr id="12" name="Shape 12"/>
          <p:cNvSpPr txBox="1"/>
          <p:nvPr>
            <p:ph idx="12" type="sldNum"/>
          </p:nvPr>
        </p:nvSpPr>
        <p:spPr>
          <a:xfrm>
            <a:off x="8556791" y="6333134"/>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 name="Shape 13"/>
        <p:cNvGrpSpPr/>
        <p:nvPr/>
      </p:nvGrpSpPr>
      <p:grpSpPr>
        <a:xfrm>
          <a:off x="0" y="0"/>
          <a:ext cx="0" cy="0"/>
          <a:chOff x="0" y="0"/>
          <a:chExt cx="0" cy="0"/>
        </a:xfrm>
      </p:grpSpPr>
      <p:sp>
        <p:nvSpPr>
          <p:cNvPr id="14" name="Shape 14"/>
          <p:cNvSpPr txBox="1"/>
          <p:nvPr>
            <p:ph type="title"/>
          </p:nvPr>
        </p:nvSpPr>
        <p:spPr>
          <a:xfrm>
            <a:off x="457200" y="274637"/>
            <a:ext cx="8229600" cy="11430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5" name="Shape 15"/>
          <p:cNvSpPr txBox="1"/>
          <p:nvPr>
            <p:ph idx="1" type="body"/>
          </p:nvPr>
        </p:nvSpPr>
        <p:spPr>
          <a:xfrm>
            <a:off x="457200" y="1600200"/>
            <a:ext cx="8229600" cy="4967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6" name="Shape 16"/>
          <p:cNvSpPr txBox="1"/>
          <p:nvPr>
            <p:ph idx="12" type="sldNum"/>
          </p:nvPr>
        </p:nvSpPr>
        <p:spPr>
          <a:xfrm>
            <a:off x="8556791" y="6333134"/>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457200" y="5875079"/>
            <a:ext cx="8229600" cy="692700"/>
          </a:xfrm>
          <a:prstGeom prst="rect">
            <a:avLst/>
          </a:prstGeom>
        </p:spPr>
        <p:txBody>
          <a:bodyPr anchorCtr="0" anchor="t" bIns="91425" lIns="91425" rIns="91425" tIns="91425"/>
          <a:lstStyle>
            <a:lvl1pPr lvl="0" rtl="0" algn="ctr">
              <a:spcBef>
                <a:spcPts val="360"/>
              </a:spcBef>
              <a:buSzPct val="100000"/>
              <a:buNone/>
              <a:defRPr sz="1800"/>
            </a:lvl1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457200" y="1600200"/>
            <a:ext cx="3994500" cy="4967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2" type="body"/>
          </p:nvPr>
        </p:nvSpPr>
        <p:spPr>
          <a:xfrm>
            <a:off x="4692273" y="1600200"/>
            <a:ext cx="3994500" cy="4967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2" type="sldNum"/>
          </p:nvPr>
        </p:nvSpPr>
        <p:spPr>
          <a:xfrm>
            <a:off x="8556791" y="6333134"/>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2" name="Shape 22"/>
        <p:cNvGrpSpPr/>
        <p:nvPr/>
      </p:nvGrpSpPr>
      <p:grpSpPr>
        <a:xfrm>
          <a:off x="0" y="0"/>
          <a:ext cx="0" cy="0"/>
          <a:chOff x="0" y="0"/>
          <a:chExt cx="0" cy="0"/>
        </a:xfrm>
      </p:grpSpPr>
      <p:sp>
        <p:nvSpPr>
          <p:cNvPr id="23" name="Shape 23"/>
          <p:cNvSpPr txBox="1"/>
          <p:nvPr>
            <p:ph type="title"/>
          </p:nvPr>
        </p:nvSpPr>
        <p:spPr>
          <a:xfrm>
            <a:off x="457200" y="274637"/>
            <a:ext cx="8229600" cy="11430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556791" y="6333134"/>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5" name="Shape 25"/>
        <p:cNvGrpSpPr/>
        <p:nvPr/>
      </p:nvGrpSpPr>
      <p:grpSpPr>
        <a:xfrm>
          <a:off x="0" y="0"/>
          <a:ext cx="0" cy="0"/>
          <a:chOff x="0" y="0"/>
          <a:chExt cx="0" cy="0"/>
        </a:xfrm>
      </p:grpSpPr>
      <p:sp>
        <p:nvSpPr>
          <p:cNvPr id="26" name="Shape 26"/>
          <p:cNvSpPr txBox="1"/>
          <p:nvPr>
            <p:ph idx="1" type="body"/>
          </p:nvPr>
        </p:nvSpPr>
        <p:spPr>
          <a:xfrm>
            <a:off x="457200" y="5875079"/>
            <a:ext cx="8229600" cy="692700"/>
          </a:xfrm>
          <a:prstGeom prst="rect">
            <a:avLst/>
          </a:prstGeom>
        </p:spPr>
        <p:txBody>
          <a:bodyPr anchorCtr="0" anchor="t" bIns="91425" lIns="91425" rIns="91425" tIns="91425"/>
          <a:lstStyle>
            <a:lvl1pPr lvl="0" algn="ctr">
              <a:spcBef>
                <a:spcPts val="360"/>
              </a:spcBef>
              <a:buSzPct val="100000"/>
              <a:buNone/>
              <a:defRPr sz="1800"/>
            </a:lvl1pPr>
          </a:lstStyle>
          <a:p/>
        </p:txBody>
      </p:sp>
      <p:sp>
        <p:nvSpPr>
          <p:cNvPr id="27" name="Shape 27"/>
          <p:cNvSpPr txBox="1"/>
          <p:nvPr>
            <p:ph idx="12" type="sldNum"/>
          </p:nvPr>
        </p:nvSpPr>
        <p:spPr>
          <a:xfrm>
            <a:off x="8556791" y="6333134"/>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x="0" y="0"/>
          <a:ext cx="0" cy="0"/>
          <a:chOff x="0" y="0"/>
          <a:chExt cx="0" cy="0"/>
        </a:xfrm>
      </p:grpSpPr>
      <p:sp>
        <p:nvSpPr>
          <p:cNvPr id="29" name="Shape 29"/>
          <p:cNvSpPr txBox="1"/>
          <p:nvPr>
            <p:ph idx="12" type="sldNum"/>
          </p:nvPr>
        </p:nvSpPr>
        <p:spPr>
          <a:xfrm>
            <a:off x="8556791" y="6333134"/>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3" name="Shape 33"/>
        <p:cNvGrpSpPr/>
        <p:nvPr/>
      </p:nvGrpSpPr>
      <p:grpSpPr>
        <a:xfrm>
          <a:off x="0" y="0"/>
          <a:ext cx="0" cy="0"/>
          <a:chOff x="0" y="0"/>
          <a:chExt cx="0" cy="0"/>
        </a:xfrm>
      </p:grpSpPr>
      <p:sp>
        <p:nvSpPr>
          <p:cNvPr id="34" name="Shape 34"/>
          <p:cNvSpPr txBox="1"/>
          <p:nvPr>
            <p:ph type="ctrTitle"/>
          </p:nvPr>
        </p:nvSpPr>
        <p:spPr>
          <a:xfrm>
            <a:off x="685800" y="2111123"/>
            <a:ext cx="7772400" cy="1546500"/>
          </a:xfrm>
          <a:prstGeom prst="rect">
            <a:avLst/>
          </a:prstGeom>
        </p:spPr>
        <p:txBody>
          <a:bodyPr anchorCtr="0" anchor="b" bIns="91425" lIns="91425" rIns="91425" tIns="91425"/>
          <a:lstStyle>
            <a:lvl1pPr lvl="0" rtl="0" algn="ctr">
              <a:spcBef>
                <a:spcPts val="0"/>
              </a:spcBef>
              <a:buSzPct val="100000"/>
              <a:defRPr sz="4800"/>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
        <p:nvSpPr>
          <p:cNvPr id="35" name="Shape 35"/>
          <p:cNvSpPr txBox="1"/>
          <p:nvPr>
            <p:ph idx="1" type="subTitle"/>
          </p:nvPr>
        </p:nvSpPr>
        <p:spPr>
          <a:xfrm>
            <a:off x="685800" y="3786737"/>
            <a:ext cx="7772400" cy="1046400"/>
          </a:xfrm>
          <a:prstGeom prst="rect">
            <a:avLst/>
          </a:prstGeom>
        </p:spPr>
        <p:txBody>
          <a:bodyPr anchorCtr="0" anchor="t" bIns="91425" lIns="91425" rIns="91425" tIns="91425"/>
          <a:lstStyle>
            <a:lvl1pPr lvl="0" rtl="0" algn="ctr">
              <a:spcBef>
                <a:spcPts val="0"/>
              </a:spcBef>
              <a:buClr>
                <a:schemeClr val="dk2"/>
              </a:buClr>
              <a:buNone/>
              <a:defRPr>
                <a:solidFill>
                  <a:schemeClr val="dk2"/>
                </a:solidFill>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
        <p:nvSpPr>
          <p:cNvPr id="36" name="Shape 36"/>
          <p:cNvSpPr txBox="1"/>
          <p:nvPr/>
        </p:nvSpPr>
        <p:spPr>
          <a:xfrm>
            <a:off x="6892425" y="6454100"/>
            <a:ext cx="2182799" cy="352499"/>
          </a:xfrm>
          <a:prstGeom prst="rect">
            <a:avLst/>
          </a:prstGeom>
          <a:noFill/>
          <a:ln>
            <a:noFill/>
          </a:ln>
        </p:spPr>
        <p:txBody>
          <a:bodyPr anchorCtr="0" anchor="t" bIns="91425" lIns="91425" rIns="91425" tIns="91425">
            <a:noAutofit/>
          </a:bodyPr>
          <a:lstStyle/>
          <a:p>
            <a:pPr lvl="0" rtl="0">
              <a:spcBef>
                <a:spcPts val="0"/>
              </a:spcBef>
              <a:buNone/>
            </a:pPr>
            <a:r>
              <a:rPr lang="en" sz="1000"/>
              <a:t>Paul Gregg, BYRCC Chief Engineer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299"/>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9" name="Shape 39"/>
          <p:cNvSpPr txBox="1"/>
          <p:nvPr>
            <p:ph idx="1" type="body"/>
          </p:nvPr>
        </p:nvSpPr>
        <p:spPr>
          <a:xfrm>
            <a:off x="457200" y="1600200"/>
            <a:ext cx="8229600" cy="4967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299"/>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2" name="Shape 42"/>
          <p:cNvSpPr txBox="1"/>
          <p:nvPr>
            <p:ph idx="1" type="body"/>
          </p:nvPr>
        </p:nvSpPr>
        <p:spPr>
          <a:xfrm>
            <a:off x="457200" y="1600200"/>
            <a:ext cx="3994500" cy="4967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3" name="Shape 43"/>
          <p:cNvSpPr txBox="1"/>
          <p:nvPr>
            <p:ph idx="2" type="body"/>
          </p:nvPr>
        </p:nvSpPr>
        <p:spPr>
          <a:xfrm>
            <a:off x="4692273" y="1600200"/>
            <a:ext cx="3994500" cy="4967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299"/>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theme" Target="../theme/theme.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b" bIns="91425" lIns="91425" rIns="91425" tIns="91425"/>
          <a:lstStyle>
            <a:lvl1pPr lvl="0">
              <a:spcBef>
                <a:spcPts val="0"/>
              </a:spcBef>
              <a:buClr>
                <a:schemeClr val="dk1"/>
              </a:buClr>
              <a:buSzPct val="100000"/>
              <a:buNone/>
              <a:defRPr b="1" sz="3600">
                <a:solidFill>
                  <a:schemeClr val="dk1"/>
                </a:solidFill>
              </a:defRPr>
            </a:lvl1pPr>
            <a:lvl2pPr lvl="1">
              <a:spcBef>
                <a:spcPts val="0"/>
              </a:spcBef>
              <a:buClr>
                <a:schemeClr val="dk1"/>
              </a:buClr>
              <a:buSzPct val="100000"/>
              <a:buNone/>
              <a:defRPr b="1" sz="3600">
                <a:solidFill>
                  <a:schemeClr val="dk1"/>
                </a:solidFill>
              </a:defRPr>
            </a:lvl2pPr>
            <a:lvl3pPr lvl="2">
              <a:spcBef>
                <a:spcPts val="0"/>
              </a:spcBef>
              <a:buClr>
                <a:schemeClr val="dk1"/>
              </a:buClr>
              <a:buSzPct val="100000"/>
              <a:buNone/>
              <a:defRPr b="1" sz="3600">
                <a:solidFill>
                  <a:schemeClr val="dk1"/>
                </a:solidFill>
              </a:defRPr>
            </a:lvl3pPr>
            <a:lvl4pPr lvl="3">
              <a:spcBef>
                <a:spcPts val="0"/>
              </a:spcBef>
              <a:buClr>
                <a:schemeClr val="dk1"/>
              </a:buClr>
              <a:buSzPct val="100000"/>
              <a:buNone/>
              <a:defRPr b="1" sz="3600">
                <a:solidFill>
                  <a:schemeClr val="dk1"/>
                </a:solidFill>
              </a:defRPr>
            </a:lvl4pPr>
            <a:lvl5pPr lvl="4">
              <a:spcBef>
                <a:spcPts val="0"/>
              </a:spcBef>
              <a:buClr>
                <a:schemeClr val="dk1"/>
              </a:buClr>
              <a:buSzPct val="100000"/>
              <a:buNone/>
              <a:defRPr b="1" sz="3600">
                <a:solidFill>
                  <a:schemeClr val="dk1"/>
                </a:solidFill>
              </a:defRPr>
            </a:lvl5pPr>
            <a:lvl6pPr lvl="5">
              <a:spcBef>
                <a:spcPts val="0"/>
              </a:spcBef>
              <a:buClr>
                <a:schemeClr val="dk1"/>
              </a:buClr>
              <a:buSzPct val="100000"/>
              <a:buNone/>
              <a:defRPr b="1" sz="3600">
                <a:solidFill>
                  <a:schemeClr val="dk1"/>
                </a:solidFill>
              </a:defRPr>
            </a:lvl6pPr>
            <a:lvl7pPr lvl="6">
              <a:spcBef>
                <a:spcPts val="0"/>
              </a:spcBef>
              <a:buClr>
                <a:schemeClr val="dk1"/>
              </a:buClr>
              <a:buSzPct val="100000"/>
              <a:buNone/>
              <a:defRPr b="1" sz="3600">
                <a:solidFill>
                  <a:schemeClr val="dk1"/>
                </a:solidFill>
              </a:defRPr>
            </a:lvl7pPr>
            <a:lvl8pPr lvl="7">
              <a:spcBef>
                <a:spcPts val="0"/>
              </a:spcBef>
              <a:buClr>
                <a:schemeClr val="dk1"/>
              </a:buClr>
              <a:buSzPct val="100000"/>
              <a:buNone/>
              <a:defRPr b="1" sz="3600">
                <a:solidFill>
                  <a:schemeClr val="dk1"/>
                </a:solidFill>
              </a:defRPr>
            </a:lvl8pPr>
            <a:lvl9pPr lvl="8">
              <a:spcBef>
                <a:spcPts val="0"/>
              </a:spcBef>
              <a:buClr>
                <a:schemeClr val="dk1"/>
              </a:buClr>
              <a:buSzPct val="100000"/>
              <a:buNone/>
              <a:defRPr b="1" sz="3600">
                <a:solidFill>
                  <a:schemeClr val="dk1"/>
                </a:solidFill>
              </a:defRPr>
            </a:lvl9pPr>
          </a:lstStyle>
          <a:p/>
        </p:txBody>
      </p:sp>
      <p:sp>
        <p:nvSpPr>
          <p:cNvPr id="7" name="Shape 7"/>
          <p:cNvSpPr txBox="1"/>
          <p:nvPr>
            <p:ph idx="1" type="body"/>
          </p:nvPr>
        </p:nvSpPr>
        <p:spPr>
          <a:xfrm>
            <a:off x="457200" y="1600200"/>
            <a:ext cx="8229600" cy="4967700"/>
          </a:xfrm>
          <a:prstGeom prst="rect">
            <a:avLst/>
          </a:prstGeom>
          <a:noFill/>
          <a:ln>
            <a:noFill/>
          </a:ln>
        </p:spPr>
        <p:txBody>
          <a:bodyPr anchorCtr="0" anchor="t" bIns="91425" lIns="91425" rIns="91425" tIns="91425"/>
          <a:lstStyle>
            <a:lvl1pPr lvl="0">
              <a:spcBef>
                <a:spcPts val="600"/>
              </a:spcBef>
              <a:buClr>
                <a:schemeClr val="dk1"/>
              </a:buClr>
              <a:buSzPct val="100000"/>
              <a:defRPr sz="3000">
                <a:solidFill>
                  <a:schemeClr val="dk1"/>
                </a:solidFill>
              </a:defRPr>
            </a:lvl1pPr>
            <a:lvl2pPr lvl="1">
              <a:spcBef>
                <a:spcPts val="480"/>
              </a:spcBef>
              <a:buClr>
                <a:schemeClr val="dk1"/>
              </a:buClr>
              <a:buSzPct val="100000"/>
              <a:defRPr sz="2400">
                <a:solidFill>
                  <a:schemeClr val="dk1"/>
                </a:solidFill>
              </a:defRPr>
            </a:lvl2pPr>
            <a:lvl3pPr lvl="2">
              <a:spcBef>
                <a:spcPts val="480"/>
              </a:spcBef>
              <a:buClr>
                <a:schemeClr val="dk1"/>
              </a:buClr>
              <a:buSzPct val="100000"/>
              <a:defRPr sz="2400">
                <a:solidFill>
                  <a:schemeClr val="dk1"/>
                </a:solidFill>
              </a:defRPr>
            </a:lvl3pPr>
            <a:lvl4pPr lvl="3">
              <a:spcBef>
                <a:spcPts val="360"/>
              </a:spcBef>
              <a:buClr>
                <a:schemeClr val="dk1"/>
              </a:buClr>
              <a:buSzPct val="100000"/>
              <a:defRPr sz="1800">
                <a:solidFill>
                  <a:schemeClr val="dk1"/>
                </a:solidFill>
              </a:defRPr>
            </a:lvl4pPr>
            <a:lvl5pPr lvl="4">
              <a:spcBef>
                <a:spcPts val="360"/>
              </a:spcBef>
              <a:buClr>
                <a:schemeClr val="dk1"/>
              </a:buClr>
              <a:buSzPct val="100000"/>
              <a:defRPr sz="1800">
                <a:solidFill>
                  <a:schemeClr val="dk1"/>
                </a:solidFill>
              </a:defRPr>
            </a:lvl5pPr>
            <a:lvl6pPr lvl="5">
              <a:spcBef>
                <a:spcPts val="360"/>
              </a:spcBef>
              <a:buClr>
                <a:schemeClr val="dk1"/>
              </a:buClr>
              <a:buSzPct val="100000"/>
              <a:defRPr sz="1800">
                <a:solidFill>
                  <a:schemeClr val="dk1"/>
                </a:solidFill>
              </a:defRPr>
            </a:lvl6pPr>
            <a:lvl7pPr lvl="6">
              <a:spcBef>
                <a:spcPts val="360"/>
              </a:spcBef>
              <a:buClr>
                <a:schemeClr val="dk1"/>
              </a:buClr>
              <a:buSzPct val="100000"/>
              <a:defRPr sz="1800">
                <a:solidFill>
                  <a:schemeClr val="dk1"/>
                </a:solidFill>
              </a:defRPr>
            </a:lvl7pPr>
            <a:lvl8pPr lvl="7">
              <a:spcBef>
                <a:spcPts val="360"/>
              </a:spcBef>
              <a:buClr>
                <a:schemeClr val="dk1"/>
              </a:buClr>
              <a:buSzPct val="100000"/>
              <a:defRPr sz="1800">
                <a:solidFill>
                  <a:schemeClr val="dk1"/>
                </a:solidFill>
              </a:defRPr>
            </a:lvl8pPr>
            <a:lvl9pPr lvl="8">
              <a:spcBef>
                <a:spcPts val="360"/>
              </a:spcBef>
              <a:buClr>
                <a:schemeClr val="dk1"/>
              </a:buClr>
              <a:buSzPct val="100000"/>
              <a:defRPr sz="1800">
                <a:solidFill>
                  <a:schemeClr val="dk1"/>
                </a:solidFill>
              </a:defRPr>
            </a:lvl9pPr>
          </a:lstStyle>
          <a:p/>
        </p:txBody>
      </p:sp>
      <p:sp>
        <p:nvSpPr>
          <p:cNvPr id="8" name="Shape 8"/>
          <p:cNvSpPr txBox="1"/>
          <p:nvPr>
            <p:ph idx="12" type="sldNum"/>
          </p:nvPr>
        </p:nvSpPr>
        <p:spPr>
          <a:xfrm>
            <a:off x="8556791" y="6333134"/>
            <a:ext cx="548699" cy="524699"/>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300">
                <a:solidFill>
                  <a:schemeClr val="dk1"/>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 name="Shape 30"/>
        <p:cNvGrpSpPr/>
        <p:nvPr/>
      </p:nvGrpSpPr>
      <p:grpSpPr>
        <a:xfrm>
          <a:off x="0" y="0"/>
          <a:ext cx="0" cy="0"/>
          <a:chOff x="0" y="0"/>
          <a:chExt cx="0" cy="0"/>
        </a:xfrm>
      </p:grpSpPr>
      <p:sp>
        <p:nvSpPr>
          <p:cNvPr id="31" name="Shape 31"/>
          <p:cNvSpPr txBox="1"/>
          <p:nvPr>
            <p:ph type="title"/>
          </p:nvPr>
        </p:nvSpPr>
        <p:spPr>
          <a:xfrm>
            <a:off x="457200" y="274637"/>
            <a:ext cx="8229600" cy="1143299"/>
          </a:xfrm>
          <a:prstGeom prst="rect">
            <a:avLst/>
          </a:prstGeom>
          <a:noFill/>
          <a:ln>
            <a:noFill/>
          </a:ln>
        </p:spPr>
        <p:txBody>
          <a:bodyPr anchorCtr="0" anchor="b" bIns="91425" lIns="91425" rIns="91425" tIns="91425"/>
          <a:lstStyle>
            <a:lvl1pPr lvl="0" rtl="0">
              <a:spcBef>
                <a:spcPts val="0"/>
              </a:spcBef>
              <a:buClr>
                <a:schemeClr val="dk1"/>
              </a:buClr>
              <a:buSzPct val="100000"/>
              <a:buNone/>
              <a:defRPr b="1" sz="3600">
                <a:solidFill>
                  <a:schemeClr val="dk1"/>
                </a:solidFill>
              </a:defRPr>
            </a:lvl1pPr>
            <a:lvl2pPr lvl="1" rtl="0">
              <a:spcBef>
                <a:spcPts val="0"/>
              </a:spcBef>
              <a:buClr>
                <a:schemeClr val="dk1"/>
              </a:buClr>
              <a:buSzPct val="100000"/>
              <a:buNone/>
              <a:defRPr b="1" sz="3600">
                <a:solidFill>
                  <a:schemeClr val="dk1"/>
                </a:solidFill>
              </a:defRPr>
            </a:lvl2pPr>
            <a:lvl3pPr lvl="2" rtl="0">
              <a:spcBef>
                <a:spcPts val="0"/>
              </a:spcBef>
              <a:buClr>
                <a:schemeClr val="dk1"/>
              </a:buClr>
              <a:buSzPct val="100000"/>
              <a:buNone/>
              <a:defRPr b="1" sz="3600">
                <a:solidFill>
                  <a:schemeClr val="dk1"/>
                </a:solidFill>
              </a:defRPr>
            </a:lvl3pPr>
            <a:lvl4pPr lvl="3" rtl="0">
              <a:spcBef>
                <a:spcPts val="0"/>
              </a:spcBef>
              <a:buClr>
                <a:schemeClr val="dk1"/>
              </a:buClr>
              <a:buSzPct val="100000"/>
              <a:buNone/>
              <a:defRPr b="1" sz="3600">
                <a:solidFill>
                  <a:schemeClr val="dk1"/>
                </a:solidFill>
              </a:defRPr>
            </a:lvl4pPr>
            <a:lvl5pPr lvl="4" rtl="0">
              <a:spcBef>
                <a:spcPts val="0"/>
              </a:spcBef>
              <a:buClr>
                <a:schemeClr val="dk1"/>
              </a:buClr>
              <a:buSzPct val="100000"/>
              <a:buNone/>
              <a:defRPr b="1" sz="3600">
                <a:solidFill>
                  <a:schemeClr val="dk1"/>
                </a:solidFill>
              </a:defRPr>
            </a:lvl5pPr>
            <a:lvl6pPr lvl="5" rtl="0">
              <a:spcBef>
                <a:spcPts val="0"/>
              </a:spcBef>
              <a:buClr>
                <a:schemeClr val="dk1"/>
              </a:buClr>
              <a:buSzPct val="100000"/>
              <a:buNone/>
              <a:defRPr b="1" sz="3600">
                <a:solidFill>
                  <a:schemeClr val="dk1"/>
                </a:solidFill>
              </a:defRPr>
            </a:lvl6pPr>
            <a:lvl7pPr lvl="6" rtl="0">
              <a:spcBef>
                <a:spcPts val="0"/>
              </a:spcBef>
              <a:buClr>
                <a:schemeClr val="dk1"/>
              </a:buClr>
              <a:buSzPct val="100000"/>
              <a:buNone/>
              <a:defRPr b="1" sz="3600">
                <a:solidFill>
                  <a:schemeClr val="dk1"/>
                </a:solidFill>
              </a:defRPr>
            </a:lvl7pPr>
            <a:lvl8pPr lvl="7" rtl="0">
              <a:spcBef>
                <a:spcPts val="0"/>
              </a:spcBef>
              <a:buClr>
                <a:schemeClr val="dk1"/>
              </a:buClr>
              <a:buSzPct val="100000"/>
              <a:buNone/>
              <a:defRPr b="1" sz="3600">
                <a:solidFill>
                  <a:schemeClr val="dk1"/>
                </a:solidFill>
              </a:defRPr>
            </a:lvl8pPr>
            <a:lvl9pPr lvl="8" rtl="0">
              <a:spcBef>
                <a:spcPts val="0"/>
              </a:spcBef>
              <a:buClr>
                <a:schemeClr val="dk1"/>
              </a:buClr>
              <a:buSzPct val="100000"/>
              <a:buNone/>
              <a:defRPr b="1" sz="3600">
                <a:solidFill>
                  <a:schemeClr val="dk1"/>
                </a:solidFill>
              </a:defRPr>
            </a:lvl9pPr>
          </a:lstStyle>
          <a:p/>
        </p:txBody>
      </p:sp>
      <p:sp>
        <p:nvSpPr>
          <p:cNvPr id="32" name="Shape 32"/>
          <p:cNvSpPr txBox="1"/>
          <p:nvPr>
            <p:ph idx="1" type="body"/>
          </p:nvPr>
        </p:nvSpPr>
        <p:spPr>
          <a:xfrm>
            <a:off x="457200" y="1600200"/>
            <a:ext cx="8229600" cy="4967700"/>
          </a:xfrm>
          <a:prstGeom prst="rect">
            <a:avLst/>
          </a:prstGeom>
          <a:noFill/>
          <a:ln>
            <a:noFill/>
          </a:ln>
        </p:spPr>
        <p:txBody>
          <a:bodyPr anchorCtr="0" anchor="t" bIns="91425" lIns="91425" rIns="91425" tIns="91425"/>
          <a:lstStyle>
            <a:lvl1pPr lvl="0" rtl="0">
              <a:spcBef>
                <a:spcPts val="600"/>
              </a:spcBef>
              <a:buClr>
                <a:schemeClr val="dk1"/>
              </a:buClr>
              <a:buSzPct val="100000"/>
              <a:defRPr sz="3000">
                <a:solidFill>
                  <a:schemeClr val="dk1"/>
                </a:solidFill>
              </a:defRPr>
            </a:lvl1pPr>
            <a:lvl2pPr lvl="1" rtl="0">
              <a:spcBef>
                <a:spcPts val="480"/>
              </a:spcBef>
              <a:buClr>
                <a:schemeClr val="dk1"/>
              </a:buClr>
              <a:buSzPct val="100000"/>
              <a:defRPr sz="2400">
                <a:solidFill>
                  <a:schemeClr val="dk1"/>
                </a:solidFill>
              </a:defRPr>
            </a:lvl2pPr>
            <a:lvl3pPr lvl="2" rtl="0">
              <a:spcBef>
                <a:spcPts val="480"/>
              </a:spcBef>
              <a:buClr>
                <a:schemeClr val="dk1"/>
              </a:buClr>
              <a:buSzPct val="100000"/>
              <a:defRPr sz="2400">
                <a:solidFill>
                  <a:schemeClr val="dk1"/>
                </a:solidFill>
              </a:defRPr>
            </a:lvl3pPr>
            <a:lvl4pPr lvl="3" rtl="0">
              <a:spcBef>
                <a:spcPts val="360"/>
              </a:spcBef>
              <a:buClr>
                <a:schemeClr val="dk1"/>
              </a:buClr>
              <a:buSzPct val="100000"/>
              <a:defRPr sz="1800">
                <a:solidFill>
                  <a:schemeClr val="dk1"/>
                </a:solidFill>
              </a:defRPr>
            </a:lvl4pPr>
            <a:lvl5pPr lvl="4" rtl="0">
              <a:spcBef>
                <a:spcPts val="360"/>
              </a:spcBef>
              <a:buClr>
                <a:schemeClr val="dk1"/>
              </a:buClr>
              <a:buSzPct val="100000"/>
              <a:defRPr sz="1800">
                <a:solidFill>
                  <a:schemeClr val="dk1"/>
                </a:solidFill>
              </a:defRPr>
            </a:lvl5pPr>
            <a:lvl6pPr lvl="5" rtl="0">
              <a:spcBef>
                <a:spcPts val="360"/>
              </a:spcBef>
              <a:buClr>
                <a:schemeClr val="dk1"/>
              </a:buClr>
              <a:buSzPct val="100000"/>
              <a:defRPr sz="1800">
                <a:solidFill>
                  <a:schemeClr val="dk1"/>
                </a:solidFill>
              </a:defRPr>
            </a:lvl6pPr>
            <a:lvl7pPr lvl="6" rtl="0">
              <a:spcBef>
                <a:spcPts val="360"/>
              </a:spcBef>
              <a:buClr>
                <a:schemeClr val="dk1"/>
              </a:buClr>
              <a:buSzPct val="100000"/>
              <a:defRPr sz="1800">
                <a:solidFill>
                  <a:schemeClr val="dk1"/>
                </a:solidFill>
              </a:defRPr>
            </a:lvl7pPr>
            <a:lvl8pPr lvl="7" rtl="0">
              <a:spcBef>
                <a:spcPts val="360"/>
              </a:spcBef>
              <a:buClr>
                <a:schemeClr val="dk1"/>
              </a:buClr>
              <a:buSzPct val="100000"/>
              <a:defRPr sz="1800">
                <a:solidFill>
                  <a:schemeClr val="dk1"/>
                </a:solidFill>
              </a:defRPr>
            </a:lvl8pPr>
            <a:lvl9pPr lvl="8" rtl="0">
              <a:spcBef>
                <a:spcPts val="360"/>
              </a:spcBef>
              <a:buClr>
                <a:schemeClr val="dk1"/>
              </a:buClr>
              <a:buSzPct val="100000"/>
              <a:defRPr sz="18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1.xml"/><Relationship Id="rId3"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7.jpg"/><Relationship Id="rId5"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3.jp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0.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2.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1.jpg"/><Relationship Id="rId4" Type="http://schemas.openxmlformats.org/officeDocument/2006/relationships/image" Target="../media/image29.jpg"/><Relationship Id="rId5" Type="http://schemas.openxmlformats.org/officeDocument/2006/relationships/image" Target="../media/image28.jpg"/><Relationship Id="rId6"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2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0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00.jpg"/><Relationship Id="rId4" Type="http://schemas.openxmlformats.org/officeDocument/2006/relationships/image" Target="../media/image04.jpg"/><Relationship Id="rId5" Type="http://schemas.openxmlformats.org/officeDocument/2006/relationships/image" Target="../media/image08.jpg"/><Relationship Id="rId6" Type="http://schemas.openxmlformats.org/officeDocument/2006/relationships/image" Target="../media/image0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0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02.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0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05.jpg"/></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x="0" y="0"/>
          <a:ext cx="0" cy="0"/>
          <a:chOff x="0" y="0"/>
          <a:chExt cx="0" cy="0"/>
        </a:xfrm>
      </p:grpSpPr>
      <p:sp>
        <p:nvSpPr>
          <p:cNvPr id="53" name="Shape 53"/>
          <p:cNvSpPr txBox="1"/>
          <p:nvPr>
            <p:ph type="ctrTitle"/>
          </p:nvPr>
        </p:nvSpPr>
        <p:spPr>
          <a:xfrm>
            <a:off x="1406375" y="352133"/>
            <a:ext cx="5473499" cy="2112899"/>
          </a:xfrm>
          <a:prstGeom prst="rect">
            <a:avLst/>
          </a:prstGeom>
        </p:spPr>
        <p:txBody>
          <a:bodyPr anchorCtr="0" anchor="b" bIns="91425" lIns="91425" rIns="91425" tIns="91425">
            <a:noAutofit/>
          </a:bodyPr>
          <a:lstStyle/>
          <a:p>
            <a:pPr lvl="0">
              <a:spcBef>
                <a:spcPts val="0"/>
              </a:spcBef>
              <a:buNone/>
            </a:pPr>
            <a:r>
              <a:rPr lang="en" sz="3000"/>
              <a:t>McGregor Backyard Roller Coaster Company</a:t>
            </a:r>
          </a:p>
        </p:txBody>
      </p:sp>
      <p:sp>
        <p:nvSpPr>
          <p:cNvPr id="54" name="Shape 54"/>
          <p:cNvSpPr txBox="1"/>
          <p:nvPr>
            <p:ph idx="1" type="subTitle"/>
          </p:nvPr>
        </p:nvSpPr>
        <p:spPr>
          <a:xfrm>
            <a:off x="434900" y="5195337"/>
            <a:ext cx="7772400" cy="1046400"/>
          </a:xfrm>
          <a:prstGeom prst="rect">
            <a:avLst/>
          </a:prstGeom>
        </p:spPr>
        <p:txBody>
          <a:bodyPr anchorCtr="0" anchor="t" bIns="91425" lIns="91425" rIns="91425" tIns="91425">
            <a:noAutofit/>
          </a:bodyPr>
          <a:lstStyle/>
          <a:p>
            <a:pPr lvl="0" rtl="0">
              <a:spcBef>
                <a:spcPts val="0"/>
              </a:spcBef>
              <a:buNone/>
            </a:pPr>
            <a:r>
              <a:rPr lang="en" sz="2400"/>
              <a:t>Paul Stevenson Gregg, Chief Engineer</a:t>
            </a:r>
          </a:p>
          <a:p>
            <a:pPr lvl="0">
              <a:spcBef>
                <a:spcPts val="0"/>
              </a:spcBef>
              <a:buNone/>
            </a:pPr>
            <a:r>
              <a:rPr lang="en" sz="2400"/>
              <a:t>McGregor Backyard Roller Coaster Research Institute</a:t>
            </a:r>
          </a:p>
        </p:txBody>
      </p:sp>
      <p:sp>
        <p:nvSpPr>
          <p:cNvPr id="55" name="Shape 55"/>
          <p:cNvSpPr txBox="1"/>
          <p:nvPr/>
        </p:nvSpPr>
        <p:spPr>
          <a:xfrm>
            <a:off x="1918050" y="2720266"/>
            <a:ext cx="4717499" cy="1487999"/>
          </a:xfrm>
          <a:prstGeom prst="rect">
            <a:avLst/>
          </a:prstGeom>
          <a:noFill/>
          <a:ln>
            <a:noFill/>
          </a:ln>
        </p:spPr>
        <p:txBody>
          <a:bodyPr anchorCtr="0" anchor="t" bIns="91425" lIns="91425" rIns="91425" tIns="91425">
            <a:noAutofit/>
          </a:bodyPr>
          <a:lstStyle/>
          <a:p>
            <a:pPr lvl="0" rtl="0" algn="ctr">
              <a:spcBef>
                <a:spcPts val="0"/>
              </a:spcBef>
              <a:buNone/>
            </a:pPr>
            <a:r>
              <a:rPr b="1" lang="en" sz="1800"/>
              <a:t>Development  of Eight-Wheel High-Weight 3D Cart</a:t>
            </a:r>
          </a:p>
          <a:p>
            <a:pPr lvl="0" rtl="0" algn="ctr">
              <a:spcBef>
                <a:spcPts val="0"/>
              </a:spcBef>
              <a:buNone/>
            </a:pPr>
            <a:r>
              <a:rPr b="1" lang="en" sz="1800"/>
              <a:t>BYRCcart-3D-07</a:t>
            </a:r>
          </a:p>
          <a:p>
            <a:pPr lvl="0" rtl="0" algn="ctr">
              <a:spcBef>
                <a:spcPts val="0"/>
              </a:spcBef>
              <a:buNone/>
            </a:pPr>
            <a:r>
              <a:t/>
            </a:r>
            <a:endParaRPr b="1" sz="1800"/>
          </a:p>
          <a:p>
            <a:pPr lvl="0" algn="ctr">
              <a:spcBef>
                <a:spcPts val="0"/>
              </a:spcBef>
              <a:buNone/>
            </a:pPr>
            <a:r>
              <a:rPr b="1" lang="en" sz="1800"/>
              <a:t>January 2015</a:t>
            </a: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pic>
        <p:nvPicPr>
          <p:cNvPr id="60" name="Shape 60"/>
          <p:cNvPicPr preferRelativeResize="0"/>
          <p:nvPr/>
        </p:nvPicPr>
        <p:blipFill>
          <a:blip r:embed="rId3">
            <a:alphaModFix/>
          </a:blip>
          <a:stretch>
            <a:fillRect/>
          </a:stretch>
        </p:blipFill>
        <p:spPr>
          <a:xfrm>
            <a:off x="876675" y="1144447"/>
            <a:ext cx="7566499" cy="3917599"/>
          </a:xfrm>
          <a:prstGeom prst="rect">
            <a:avLst/>
          </a:prstGeom>
          <a:noFill/>
          <a:ln>
            <a:noFill/>
          </a:ln>
        </p:spPr>
      </p:pic>
      <p:sp>
        <p:nvSpPr>
          <p:cNvPr id="61" name="Shape 61"/>
          <p:cNvSpPr txBox="1"/>
          <p:nvPr/>
        </p:nvSpPr>
        <p:spPr>
          <a:xfrm>
            <a:off x="3092875" y="431375"/>
            <a:ext cx="3134100" cy="591600"/>
          </a:xfrm>
          <a:prstGeom prst="rect">
            <a:avLst/>
          </a:prstGeom>
          <a:noFill/>
          <a:ln>
            <a:noFill/>
          </a:ln>
        </p:spPr>
        <p:txBody>
          <a:bodyPr anchorCtr="0" anchor="t" bIns="91425" lIns="91425" rIns="91425" tIns="91425">
            <a:noAutofit/>
          </a:bodyPr>
          <a:lstStyle/>
          <a:p>
            <a:pPr lvl="0">
              <a:spcBef>
                <a:spcPts val="0"/>
              </a:spcBef>
              <a:buNone/>
            </a:pPr>
            <a:r>
              <a:rPr lang="en" sz="2400"/>
              <a:t>Roll, Pitch, and Yaw</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pic>
        <p:nvPicPr>
          <p:cNvPr id="134" name="Shape 134"/>
          <p:cNvPicPr preferRelativeResize="0"/>
          <p:nvPr/>
        </p:nvPicPr>
        <p:blipFill>
          <a:blip r:embed="rId3">
            <a:alphaModFix/>
          </a:blip>
          <a:stretch>
            <a:fillRect/>
          </a:stretch>
        </p:blipFill>
        <p:spPr>
          <a:xfrm>
            <a:off x="484200" y="892450"/>
            <a:ext cx="3468603" cy="1951098"/>
          </a:xfrm>
          <a:prstGeom prst="rect">
            <a:avLst/>
          </a:prstGeom>
          <a:noFill/>
          <a:ln>
            <a:noFill/>
          </a:ln>
        </p:spPr>
      </p:pic>
      <p:sp>
        <p:nvSpPr>
          <p:cNvPr id="135" name="Shape 135"/>
          <p:cNvSpPr txBox="1"/>
          <p:nvPr/>
        </p:nvSpPr>
        <p:spPr>
          <a:xfrm>
            <a:off x="677875" y="2843550"/>
            <a:ext cx="2843699" cy="591600"/>
          </a:xfrm>
          <a:prstGeom prst="rect">
            <a:avLst/>
          </a:prstGeom>
          <a:noFill/>
          <a:ln>
            <a:noFill/>
          </a:ln>
        </p:spPr>
        <p:txBody>
          <a:bodyPr anchorCtr="0" anchor="t" bIns="91425" lIns="91425" rIns="91425" tIns="91425">
            <a:noAutofit/>
          </a:bodyPr>
          <a:lstStyle/>
          <a:p>
            <a:pPr lvl="0">
              <a:spcBef>
                <a:spcPts val="0"/>
              </a:spcBef>
              <a:buNone/>
            </a:pPr>
            <a:r>
              <a:rPr lang="en"/>
              <a:t>frame clamped to welding table</a:t>
            </a:r>
          </a:p>
        </p:txBody>
      </p:sp>
      <p:pic>
        <p:nvPicPr>
          <p:cNvPr id="136" name="Shape 136"/>
          <p:cNvPicPr preferRelativeResize="0"/>
          <p:nvPr/>
        </p:nvPicPr>
        <p:blipFill>
          <a:blip r:embed="rId4">
            <a:alphaModFix/>
          </a:blip>
          <a:stretch>
            <a:fillRect/>
          </a:stretch>
        </p:blipFill>
        <p:spPr>
          <a:xfrm>
            <a:off x="4551462" y="852825"/>
            <a:ext cx="3609477" cy="2030349"/>
          </a:xfrm>
          <a:prstGeom prst="rect">
            <a:avLst/>
          </a:prstGeom>
          <a:noFill/>
          <a:ln>
            <a:noFill/>
          </a:ln>
        </p:spPr>
      </p:pic>
      <p:sp>
        <p:nvSpPr>
          <p:cNvPr id="137" name="Shape 137"/>
          <p:cNvSpPr txBox="1"/>
          <p:nvPr/>
        </p:nvSpPr>
        <p:spPr>
          <a:xfrm>
            <a:off x="4797946" y="2927250"/>
            <a:ext cx="3609599" cy="1003500"/>
          </a:xfrm>
          <a:prstGeom prst="rect">
            <a:avLst/>
          </a:prstGeom>
          <a:noFill/>
          <a:ln>
            <a:noFill/>
          </a:ln>
        </p:spPr>
        <p:txBody>
          <a:bodyPr anchorCtr="0" anchor="t" bIns="91425" lIns="91425" rIns="91425" tIns="91425">
            <a:noAutofit/>
          </a:bodyPr>
          <a:lstStyle/>
          <a:p>
            <a:pPr lvl="0">
              <a:spcBef>
                <a:spcPts val="0"/>
              </a:spcBef>
              <a:buNone/>
            </a:pPr>
            <a:r>
              <a:rPr lang="en"/>
              <a:t>corner gussets added to improve strength and stiffness - shear and compression weld load paths are preferable to tension</a:t>
            </a:r>
          </a:p>
        </p:txBody>
      </p:sp>
      <p:pic>
        <p:nvPicPr>
          <p:cNvPr id="138" name="Shape 138"/>
          <p:cNvPicPr preferRelativeResize="0"/>
          <p:nvPr/>
        </p:nvPicPr>
        <p:blipFill>
          <a:blip r:embed="rId5">
            <a:alphaModFix/>
          </a:blip>
          <a:stretch>
            <a:fillRect/>
          </a:stretch>
        </p:blipFill>
        <p:spPr>
          <a:xfrm>
            <a:off x="255300" y="3803000"/>
            <a:ext cx="3776725" cy="2124426"/>
          </a:xfrm>
          <a:prstGeom prst="rect">
            <a:avLst/>
          </a:prstGeom>
          <a:noFill/>
          <a:ln>
            <a:noFill/>
          </a:ln>
        </p:spPr>
      </p:pic>
      <p:sp>
        <p:nvSpPr>
          <p:cNvPr id="139" name="Shape 139"/>
          <p:cNvSpPr txBox="1"/>
          <p:nvPr/>
        </p:nvSpPr>
        <p:spPr>
          <a:xfrm>
            <a:off x="537000" y="5991125"/>
            <a:ext cx="3415799" cy="426599"/>
          </a:xfrm>
          <a:prstGeom prst="rect">
            <a:avLst/>
          </a:prstGeom>
          <a:noFill/>
          <a:ln>
            <a:noFill/>
          </a:ln>
        </p:spPr>
        <p:txBody>
          <a:bodyPr anchorCtr="0" anchor="t" bIns="91425" lIns="91425" rIns="91425" tIns="91425">
            <a:noAutofit/>
          </a:bodyPr>
          <a:lstStyle/>
          <a:p>
            <a:pPr lvl="0">
              <a:spcBef>
                <a:spcPts val="0"/>
              </a:spcBef>
              <a:buNone/>
            </a:pPr>
            <a:r>
              <a:rPr lang="en"/>
              <a:t>welded and assembled front end</a:t>
            </a:r>
          </a:p>
        </p:txBody>
      </p:sp>
      <p:sp>
        <p:nvSpPr>
          <p:cNvPr id="140" name="Shape 140"/>
          <p:cNvSpPr txBox="1"/>
          <p:nvPr/>
        </p:nvSpPr>
        <p:spPr>
          <a:xfrm>
            <a:off x="4463450" y="4116925"/>
            <a:ext cx="4005599" cy="2200800"/>
          </a:xfrm>
          <a:prstGeom prst="rect">
            <a:avLst/>
          </a:prstGeom>
          <a:noFill/>
          <a:ln>
            <a:noFill/>
          </a:ln>
        </p:spPr>
        <p:txBody>
          <a:bodyPr anchorCtr="0" anchor="t" bIns="91425" lIns="91425" rIns="91425" tIns="91425">
            <a:noAutofit/>
          </a:bodyPr>
          <a:lstStyle/>
          <a:p>
            <a:pPr lvl="0">
              <a:spcBef>
                <a:spcPts val="0"/>
              </a:spcBef>
              <a:buNone/>
            </a:pPr>
            <a:r>
              <a:rPr lang="en"/>
              <a:t>Using a 3D computer aided design (CAD) program, or having good 2D drawings, helps a lot when you start cutting detailed pieces which will fit into an assembly, as you have all your lengths and cut angles already figured out.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pic>
        <p:nvPicPr>
          <p:cNvPr id="145" name="Shape 145"/>
          <p:cNvPicPr preferRelativeResize="0"/>
          <p:nvPr/>
        </p:nvPicPr>
        <p:blipFill rotWithShape="1">
          <a:blip r:embed="rId3">
            <a:alphaModFix/>
          </a:blip>
          <a:srcRect b="19901" l="56247" r="22305" t="52521"/>
          <a:stretch/>
        </p:blipFill>
        <p:spPr>
          <a:xfrm>
            <a:off x="2570650" y="132049"/>
            <a:ext cx="3653501" cy="2642426"/>
          </a:xfrm>
          <a:prstGeom prst="rect">
            <a:avLst/>
          </a:prstGeom>
          <a:noFill/>
          <a:ln>
            <a:noFill/>
          </a:ln>
        </p:spPr>
      </p:pic>
      <p:sp>
        <p:nvSpPr>
          <p:cNvPr id="146" name="Shape 146"/>
          <p:cNvSpPr txBox="1"/>
          <p:nvPr/>
        </p:nvSpPr>
        <p:spPr>
          <a:xfrm>
            <a:off x="471000" y="2831575"/>
            <a:ext cx="8358899" cy="3365999"/>
          </a:xfrm>
          <a:prstGeom prst="rect">
            <a:avLst/>
          </a:prstGeom>
          <a:noFill/>
          <a:ln>
            <a:noFill/>
          </a:ln>
        </p:spPr>
        <p:txBody>
          <a:bodyPr anchorCtr="0" anchor="t" bIns="91425" lIns="91425" rIns="91425" tIns="91425">
            <a:noAutofit/>
          </a:bodyPr>
          <a:lstStyle/>
          <a:p>
            <a:pPr lvl="0" rtl="0">
              <a:spcBef>
                <a:spcPts val="0"/>
              </a:spcBef>
              <a:buNone/>
            </a:pPr>
            <a:r>
              <a:rPr lang="en"/>
              <a:t>To avoid butt welds in a critical load path, I welded on four small strips (we call them doublers) between the bogie cross bar and the stanchions which interface with the trucks.   The fillet shear welds got a little messy, but it will be very strong.  Since these were not in the CAD model, they crowded the front wheels, so I had to grind the front-side strips down to assure the front wheel can spin freely when the truck is on an up slope.  I would have spread the wheels apart a little more in the CAD model to allow for these reinforcing strips, if I’d thought of it earlier. </a:t>
            </a:r>
          </a:p>
          <a:p>
            <a:pPr lvl="0" rtl="0">
              <a:spcBef>
                <a:spcPts val="0"/>
              </a:spcBef>
              <a:buNone/>
            </a:pPr>
            <a:r>
              <a:rPr lang="en"/>
              <a:t> </a:t>
            </a:r>
          </a:p>
          <a:p>
            <a:pPr lvl="0" rtl="0">
              <a:spcBef>
                <a:spcPts val="0"/>
              </a:spcBef>
              <a:buNone/>
            </a:pPr>
            <a:r>
              <a:rPr lang="en"/>
              <a:t>Some people nowadays think you can fully engineer a product on a computer, with no mockup fabrication and test.  But I have found there’s still great benefits to hands on hardware and physical testing.  Many times, good computer aided design and analysis can take longer and cost more than fabrication and test, if you can get to the hardware stage early.  On the other hand, once you’ve made the hardware, it’s a lot more difficult to change than a CAD model.  </a:t>
            </a:r>
          </a:p>
          <a:p>
            <a:pPr lvl="0" rtl="0">
              <a:spcBef>
                <a:spcPts val="0"/>
              </a:spcBef>
              <a:buNone/>
            </a:pPr>
            <a:r>
              <a:t/>
            </a:r>
            <a:endParaRPr/>
          </a:p>
          <a:p>
            <a:pPr lvl="0" rtl="0">
              <a:spcBef>
                <a:spcPts val="0"/>
              </a:spcBef>
              <a:buNone/>
            </a:pPr>
            <a:r>
              <a:rPr lang="en"/>
              <a:t>So a combination of virtual design/analysis and physical fabrication/test is best, and you’ll find that they compliment each other.</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pic>
        <p:nvPicPr>
          <p:cNvPr id="151" name="Shape 151"/>
          <p:cNvPicPr preferRelativeResize="0"/>
          <p:nvPr/>
        </p:nvPicPr>
        <p:blipFill>
          <a:blip r:embed="rId3">
            <a:alphaModFix/>
          </a:blip>
          <a:stretch>
            <a:fillRect/>
          </a:stretch>
        </p:blipFill>
        <p:spPr>
          <a:xfrm>
            <a:off x="1109250" y="573875"/>
            <a:ext cx="7315799" cy="4115123"/>
          </a:xfrm>
          <a:prstGeom prst="rect">
            <a:avLst/>
          </a:prstGeom>
          <a:noFill/>
          <a:ln>
            <a:noFill/>
          </a:ln>
        </p:spPr>
      </p:pic>
      <p:sp>
        <p:nvSpPr>
          <p:cNvPr id="152" name="Shape 152"/>
          <p:cNvSpPr txBox="1"/>
          <p:nvPr/>
        </p:nvSpPr>
        <p:spPr>
          <a:xfrm>
            <a:off x="1012425" y="4982825"/>
            <a:ext cx="7368599" cy="871499"/>
          </a:xfrm>
          <a:prstGeom prst="rect">
            <a:avLst/>
          </a:prstGeom>
          <a:noFill/>
          <a:ln>
            <a:noFill/>
          </a:ln>
        </p:spPr>
        <p:txBody>
          <a:bodyPr anchorCtr="0" anchor="t" bIns="91425" lIns="91425" rIns="91425" tIns="91425">
            <a:noAutofit/>
          </a:bodyPr>
          <a:lstStyle/>
          <a:p>
            <a:pPr lvl="0">
              <a:spcBef>
                <a:spcPts val="0"/>
              </a:spcBef>
              <a:buNone/>
            </a:pPr>
            <a:r>
              <a:rPr lang="en"/>
              <a:t>I was having a very hard time drilling larger holes in steel with my normal drill bits, so I tried a step drill, which works well in the drill press or with a hand drill, if you first drill a ½ inch pilot hole, which you need to do first anyway,  so both holes in a hollow tube are coaxial (lined up).</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nvSpPr>
        <p:spPr>
          <a:xfrm>
            <a:off x="369750" y="343350"/>
            <a:ext cx="7835100" cy="4648499"/>
          </a:xfrm>
          <a:prstGeom prst="rect">
            <a:avLst/>
          </a:prstGeom>
          <a:noFill/>
          <a:ln>
            <a:noFill/>
          </a:ln>
        </p:spPr>
        <p:txBody>
          <a:bodyPr anchorCtr="0" anchor="t" bIns="91425" lIns="91425" rIns="91425" tIns="91425">
            <a:noAutofit/>
          </a:bodyPr>
          <a:lstStyle/>
          <a:p>
            <a:pPr lvl="0" rtl="0">
              <a:spcBef>
                <a:spcPts val="0"/>
              </a:spcBef>
              <a:buNone/>
            </a:pPr>
            <a:r>
              <a:rPr lang="en"/>
              <a:t>One unsolved problem is how to react the overturning roll moments produced in turns.  The front bogie intentionally cannot react roll moments, by design, so the aft bogie has to react all roll moments into the aft wheels and track.</a:t>
            </a:r>
          </a:p>
        </p:txBody>
      </p:sp>
      <p:pic>
        <p:nvPicPr>
          <p:cNvPr id="158" name="Shape 158"/>
          <p:cNvPicPr preferRelativeResize="0"/>
          <p:nvPr/>
        </p:nvPicPr>
        <p:blipFill rotWithShape="1">
          <a:blip r:embed="rId3">
            <a:alphaModFix/>
          </a:blip>
          <a:srcRect b="0" l="0" r="42919" t="0"/>
          <a:stretch/>
        </p:blipFill>
        <p:spPr>
          <a:xfrm>
            <a:off x="783525" y="1214900"/>
            <a:ext cx="3289486" cy="2951483"/>
          </a:xfrm>
          <a:prstGeom prst="rect">
            <a:avLst/>
          </a:prstGeom>
          <a:noFill/>
          <a:ln>
            <a:noFill/>
          </a:ln>
        </p:spPr>
      </p:pic>
      <p:pic>
        <p:nvPicPr>
          <p:cNvPr id="159" name="Shape 159"/>
          <p:cNvPicPr preferRelativeResize="0"/>
          <p:nvPr/>
        </p:nvPicPr>
        <p:blipFill rotWithShape="1">
          <a:blip r:embed="rId4">
            <a:alphaModFix/>
          </a:blip>
          <a:srcRect b="0" l="12382" r="27535" t="0"/>
          <a:stretch/>
        </p:blipFill>
        <p:spPr>
          <a:xfrm>
            <a:off x="4175013" y="1956854"/>
            <a:ext cx="4055336" cy="3757269"/>
          </a:xfrm>
          <a:prstGeom prst="rect">
            <a:avLst/>
          </a:prstGeom>
          <a:noFill/>
          <a:ln>
            <a:noFill/>
          </a:ln>
        </p:spPr>
      </p:pic>
      <p:cxnSp>
        <p:nvCxnSpPr>
          <p:cNvPr id="160" name="Shape 160"/>
          <p:cNvCxnSpPr/>
          <p:nvPr/>
        </p:nvCxnSpPr>
        <p:spPr>
          <a:xfrm flipH="1" rot="10800000">
            <a:off x="5785195" y="3419894"/>
            <a:ext cx="185700" cy="144900"/>
          </a:xfrm>
          <a:prstGeom prst="straightConnector1">
            <a:avLst/>
          </a:prstGeom>
          <a:noFill/>
          <a:ln cap="flat" cmpd="sng" w="19050">
            <a:solidFill>
              <a:srgbClr val="EFEFEF"/>
            </a:solidFill>
            <a:prstDash val="solid"/>
            <a:round/>
            <a:headEnd len="lg" w="lg" type="none"/>
            <a:tailEnd len="lg" w="lg" type="none"/>
          </a:ln>
        </p:spPr>
      </p:cxnSp>
      <p:sp>
        <p:nvSpPr>
          <p:cNvPr id="161" name="Shape 161"/>
          <p:cNvSpPr/>
          <p:nvPr/>
        </p:nvSpPr>
        <p:spPr>
          <a:xfrm>
            <a:off x="5785195" y="3136886"/>
            <a:ext cx="266099" cy="208800"/>
          </a:xfrm>
          <a:prstGeom prst="arc">
            <a:avLst>
              <a:gd fmla="val 13451529" name="adj1"/>
              <a:gd fmla="val 21193066" name="adj2"/>
            </a:avLst>
          </a:prstGeom>
          <a:noFill/>
          <a:ln cap="flat" cmpd="sng" w="19050">
            <a:solidFill>
              <a:srgbClr val="F3F3F3"/>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2" name="Shape 162"/>
          <p:cNvSpPr txBox="1"/>
          <p:nvPr/>
        </p:nvSpPr>
        <p:spPr>
          <a:xfrm>
            <a:off x="369748" y="4166375"/>
            <a:ext cx="3754500" cy="2380800"/>
          </a:xfrm>
          <a:prstGeom prst="rect">
            <a:avLst/>
          </a:prstGeom>
          <a:noFill/>
          <a:ln>
            <a:noFill/>
          </a:ln>
        </p:spPr>
        <p:txBody>
          <a:bodyPr anchorCtr="0" anchor="t" bIns="91425" lIns="91425" rIns="91425" tIns="91425">
            <a:noAutofit/>
          </a:bodyPr>
          <a:lstStyle/>
          <a:p>
            <a:pPr lvl="0" rtl="0" algn="l">
              <a:spcBef>
                <a:spcPts val="0"/>
              </a:spcBef>
              <a:buNone/>
            </a:pPr>
            <a:r>
              <a:rPr lang="en"/>
              <a:t>I could try teflon tape between the two bars, or just grease, and react the moment between the pivot and the bearing surface. </a:t>
            </a:r>
          </a:p>
          <a:p>
            <a:pPr lvl="0" rtl="0" algn="l">
              <a:spcBef>
                <a:spcPts val="0"/>
              </a:spcBef>
              <a:buNone/>
            </a:pPr>
            <a:r>
              <a:t/>
            </a:r>
            <a:endParaRPr/>
          </a:p>
          <a:p>
            <a:pPr lvl="0" rtl="0" algn="l">
              <a:spcBef>
                <a:spcPts val="0"/>
              </a:spcBef>
              <a:buNone/>
            </a:pPr>
            <a:r>
              <a:rPr lang="en"/>
              <a:t>Or, this is a possible slotted plate design to react roll overturning moments over twice the distance (plate to plate) without generating friction between aft frame and aft bogie cross bar.  Use a hard pin of a different material, to prevent galling, and use moly grease.</a:t>
            </a:r>
          </a:p>
        </p:txBody>
      </p:sp>
      <p:sp>
        <p:nvSpPr>
          <p:cNvPr id="163" name="Shape 163"/>
          <p:cNvSpPr txBox="1"/>
          <p:nvPr/>
        </p:nvSpPr>
        <p:spPr>
          <a:xfrm>
            <a:off x="4272850" y="1111819"/>
            <a:ext cx="4662899" cy="701699"/>
          </a:xfrm>
          <a:prstGeom prst="rect">
            <a:avLst/>
          </a:prstGeom>
          <a:noFill/>
          <a:ln>
            <a:noFill/>
          </a:ln>
        </p:spPr>
        <p:txBody>
          <a:bodyPr anchorCtr="0" anchor="t" bIns="91425" lIns="91425" rIns="91425" tIns="91425">
            <a:noAutofit/>
          </a:bodyPr>
          <a:lstStyle/>
          <a:p>
            <a:pPr lvl="0" rtl="0" algn="l">
              <a:spcBef>
                <a:spcPts val="0"/>
              </a:spcBef>
              <a:buNone/>
            </a:pPr>
            <a:r>
              <a:rPr lang="en"/>
              <a:t>Problem - how to react roll overturning moment, while allowing the aft bogie cross bar to pivot freely in turns</a:t>
            </a:r>
          </a:p>
        </p:txBody>
      </p:sp>
      <p:sp>
        <p:nvSpPr>
          <p:cNvPr id="164" name="Shape 164"/>
          <p:cNvSpPr/>
          <p:nvPr/>
        </p:nvSpPr>
        <p:spPr>
          <a:xfrm rot="-4949048">
            <a:off x="891502" y="2122113"/>
            <a:ext cx="2710991" cy="1644627"/>
          </a:xfrm>
          <a:prstGeom prst="arc">
            <a:avLst>
              <a:gd fmla="val 16200000" name="adj1"/>
              <a:gd fmla="val 781625" name="adj2"/>
            </a:avLst>
          </a:prstGeom>
          <a:noFill/>
          <a:ln cap="flat" cmpd="sng" w="38100">
            <a:solidFill>
              <a:srgbClr val="FF0000"/>
            </a:solidFill>
            <a:prstDash val="solid"/>
            <a:round/>
            <a:headEnd len="med" w="med" type="stealth"/>
            <a:tailEnd len="med" w="med" type="stealth"/>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pic>
        <p:nvPicPr>
          <p:cNvPr id="169" name="Shape 169"/>
          <p:cNvPicPr preferRelativeResize="0"/>
          <p:nvPr/>
        </p:nvPicPr>
        <p:blipFill rotWithShape="1">
          <a:blip r:embed="rId3">
            <a:alphaModFix/>
          </a:blip>
          <a:srcRect b="14187" l="26668" r="32702" t="12568"/>
          <a:stretch/>
        </p:blipFill>
        <p:spPr>
          <a:xfrm>
            <a:off x="404950" y="1125974"/>
            <a:ext cx="3327751" cy="2767874"/>
          </a:xfrm>
          <a:prstGeom prst="rect">
            <a:avLst/>
          </a:prstGeom>
          <a:noFill/>
          <a:ln>
            <a:noFill/>
          </a:ln>
        </p:spPr>
      </p:pic>
      <p:sp>
        <p:nvSpPr>
          <p:cNvPr id="170" name="Shape 170"/>
          <p:cNvSpPr txBox="1"/>
          <p:nvPr/>
        </p:nvSpPr>
        <p:spPr>
          <a:xfrm>
            <a:off x="1135650" y="268600"/>
            <a:ext cx="3348000" cy="418200"/>
          </a:xfrm>
          <a:prstGeom prst="rect">
            <a:avLst/>
          </a:prstGeom>
          <a:noFill/>
          <a:ln>
            <a:noFill/>
          </a:ln>
        </p:spPr>
        <p:txBody>
          <a:bodyPr anchorCtr="0" anchor="t" bIns="91425" lIns="91425" rIns="91425" tIns="91425">
            <a:noAutofit/>
          </a:bodyPr>
          <a:lstStyle/>
          <a:p>
            <a:pPr lvl="0" rtl="0">
              <a:spcBef>
                <a:spcPts val="0"/>
              </a:spcBef>
              <a:buNone/>
            </a:pPr>
            <a:r>
              <a:rPr lang="en"/>
              <a:t>BYRC-cart-3D-06 Aft End Ideas</a:t>
            </a:r>
          </a:p>
        </p:txBody>
      </p:sp>
      <p:sp>
        <p:nvSpPr>
          <p:cNvPr id="171" name="Shape 171"/>
          <p:cNvSpPr txBox="1"/>
          <p:nvPr/>
        </p:nvSpPr>
        <p:spPr>
          <a:xfrm>
            <a:off x="360950" y="4040925"/>
            <a:ext cx="3873600" cy="2359200"/>
          </a:xfrm>
          <a:prstGeom prst="rect">
            <a:avLst/>
          </a:prstGeom>
          <a:noFill/>
          <a:ln>
            <a:noFill/>
          </a:ln>
        </p:spPr>
        <p:txBody>
          <a:bodyPr anchorCtr="0" anchor="t" bIns="91425" lIns="91425" rIns="91425" tIns="91425">
            <a:noAutofit/>
          </a:bodyPr>
          <a:lstStyle/>
          <a:p>
            <a:pPr lvl="0">
              <a:spcBef>
                <a:spcPts val="0"/>
              </a:spcBef>
              <a:buNone/>
            </a:pPr>
            <a:r>
              <a:rPr lang="en"/>
              <a:t>Will this allow aft bogie yaw freedom, and still react roll overturning moments?  Maybe the pin should be in a sleeve attached to the aft frame, to allow it to spin.</a:t>
            </a:r>
          </a:p>
        </p:txBody>
      </p:sp>
      <p:pic>
        <p:nvPicPr>
          <p:cNvPr id="172" name="Shape 172"/>
          <p:cNvPicPr preferRelativeResize="0"/>
          <p:nvPr/>
        </p:nvPicPr>
        <p:blipFill>
          <a:blip r:embed="rId4">
            <a:alphaModFix/>
          </a:blip>
          <a:stretch>
            <a:fillRect/>
          </a:stretch>
        </p:blipFill>
        <p:spPr>
          <a:xfrm>
            <a:off x="4589400" y="1323250"/>
            <a:ext cx="3052100" cy="2159775"/>
          </a:xfrm>
          <a:prstGeom prst="rect">
            <a:avLst/>
          </a:prstGeom>
          <a:noFill/>
          <a:ln>
            <a:noFill/>
          </a:ln>
        </p:spPr>
      </p:pic>
      <p:sp>
        <p:nvSpPr>
          <p:cNvPr id="173" name="Shape 173"/>
          <p:cNvSpPr txBox="1"/>
          <p:nvPr/>
        </p:nvSpPr>
        <p:spPr>
          <a:xfrm>
            <a:off x="4589400" y="3483025"/>
            <a:ext cx="3512699" cy="795599"/>
          </a:xfrm>
          <a:prstGeom prst="rect">
            <a:avLst/>
          </a:prstGeom>
          <a:noFill/>
          <a:ln>
            <a:noFill/>
          </a:ln>
        </p:spPr>
        <p:txBody>
          <a:bodyPr anchorCtr="0" anchor="t" bIns="91425" lIns="91425" rIns="91425" tIns="91425">
            <a:noAutofit/>
          </a:bodyPr>
          <a:lstStyle/>
          <a:p>
            <a:pPr lvl="0" rtl="0">
              <a:spcBef>
                <a:spcPts val="0"/>
              </a:spcBef>
              <a:buNone/>
            </a:pPr>
            <a:r>
              <a:rPr lang="en"/>
              <a:t>Alternative method of restraining roll overturning moments via aft wheel bogie</a:t>
            </a:r>
          </a:p>
        </p:txBody>
      </p:sp>
      <p:sp>
        <p:nvSpPr>
          <p:cNvPr id="174" name="Shape 174"/>
          <p:cNvSpPr txBox="1"/>
          <p:nvPr/>
        </p:nvSpPr>
        <p:spPr>
          <a:xfrm>
            <a:off x="4483750" y="4040925"/>
            <a:ext cx="4179000" cy="1514100"/>
          </a:xfrm>
          <a:prstGeom prst="rect">
            <a:avLst/>
          </a:prstGeom>
          <a:noFill/>
          <a:ln>
            <a:noFill/>
          </a:ln>
        </p:spPr>
        <p:txBody>
          <a:bodyPr anchorCtr="0" anchor="t" bIns="91425" lIns="91425" rIns="91425" tIns="91425">
            <a:noAutofit/>
          </a:bodyPr>
          <a:lstStyle/>
          <a:p>
            <a:pPr lvl="0" rtl="0">
              <a:spcBef>
                <a:spcPts val="0"/>
              </a:spcBef>
              <a:buNone/>
            </a:pPr>
            <a:r>
              <a:rPr lang="en"/>
              <a:t>The two guide rails would be short, with one at each end of the aft bogie crossbar.  Two interfacing sliders would attach to the frame aft crossbar.</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pic>
        <p:nvPicPr>
          <p:cNvPr id="179" name="Shape 179"/>
          <p:cNvPicPr preferRelativeResize="0"/>
          <p:nvPr/>
        </p:nvPicPr>
        <p:blipFill rotWithShape="1">
          <a:blip r:embed="rId3">
            <a:alphaModFix/>
          </a:blip>
          <a:srcRect b="17493" l="23823" r="32791" t="8256"/>
          <a:stretch/>
        </p:blipFill>
        <p:spPr>
          <a:xfrm>
            <a:off x="484200" y="457800"/>
            <a:ext cx="3459800" cy="3406175"/>
          </a:xfrm>
          <a:prstGeom prst="rect">
            <a:avLst/>
          </a:prstGeom>
          <a:noFill/>
          <a:ln>
            <a:noFill/>
          </a:ln>
        </p:spPr>
      </p:pic>
      <p:sp>
        <p:nvSpPr>
          <p:cNvPr id="180" name="Shape 180"/>
          <p:cNvSpPr txBox="1"/>
          <p:nvPr/>
        </p:nvSpPr>
        <p:spPr>
          <a:xfrm>
            <a:off x="616275" y="4459375"/>
            <a:ext cx="7271699" cy="1835099"/>
          </a:xfrm>
          <a:prstGeom prst="rect">
            <a:avLst/>
          </a:prstGeom>
          <a:noFill/>
          <a:ln>
            <a:noFill/>
          </a:ln>
        </p:spPr>
        <p:txBody>
          <a:bodyPr anchorCtr="0" anchor="t" bIns="91425" lIns="91425" rIns="91425" tIns="91425">
            <a:noAutofit/>
          </a:bodyPr>
          <a:lstStyle/>
          <a:p>
            <a:pPr lvl="0" rtl="0">
              <a:spcBef>
                <a:spcPts val="0"/>
              </a:spcBef>
              <a:buNone/>
            </a:pPr>
            <a:r>
              <a:rPr lang="en"/>
              <a:t>Linear (circular) bearing in a channel idea:</a:t>
            </a:r>
          </a:p>
          <a:p>
            <a:pPr lvl="0" rtl="0">
              <a:spcBef>
                <a:spcPts val="0"/>
              </a:spcBef>
              <a:buNone/>
            </a:pPr>
            <a:r>
              <a:rPr lang="en"/>
              <a:t>Use a standard 8X22X7 mm bearing(s), on a rod(s) attached to the aft frame,  inside a channel attached to the aft bogie crossbar.</a:t>
            </a:r>
          </a:p>
          <a:p>
            <a:pPr lvl="0" rtl="0">
              <a:spcBef>
                <a:spcPts val="0"/>
              </a:spcBef>
              <a:buNone/>
            </a:pPr>
            <a:r>
              <a:rPr lang="en"/>
              <a:t>This will allow the aft bogie to react roll overturning moments, and still allow aft bogie yaw pivoting, with a minimum of friction.</a:t>
            </a:r>
          </a:p>
          <a:p>
            <a:pPr lvl="0">
              <a:spcBef>
                <a:spcPts val="0"/>
              </a:spcBef>
              <a:buNone/>
            </a:pPr>
            <a:r>
              <a:rPr lang="en"/>
              <a:t>The channel can be made by welding a channel and a strip, or by welding two angles.</a:t>
            </a:r>
          </a:p>
        </p:txBody>
      </p:sp>
      <p:pic>
        <p:nvPicPr>
          <p:cNvPr id="181" name="Shape 181"/>
          <p:cNvPicPr preferRelativeResize="0"/>
          <p:nvPr/>
        </p:nvPicPr>
        <p:blipFill rotWithShape="1">
          <a:blip r:embed="rId4">
            <a:alphaModFix/>
          </a:blip>
          <a:srcRect b="26653" l="18482" r="24134" t="4223"/>
          <a:stretch/>
        </p:blipFill>
        <p:spPr>
          <a:xfrm>
            <a:off x="4051125" y="523425"/>
            <a:ext cx="4726048" cy="3274925"/>
          </a:xfrm>
          <a:prstGeom prst="rect">
            <a:avLst/>
          </a:prstGeom>
          <a:noFill/>
          <a:ln>
            <a:noFill/>
          </a:ln>
        </p:spPr>
      </p:pic>
      <p:sp>
        <p:nvSpPr>
          <p:cNvPr id="182" name="Shape 182"/>
          <p:cNvSpPr txBox="1"/>
          <p:nvPr/>
        </p:nvSpPr>
        <p:spPr>
          <a:xfrm>
            <a:off x="1364550" y="3970425"/>
            <a:ext cx="1170900" cy="382499"/>
          </a:xfrm>
          <a:prstGeom prst="rect">
            <a:avLst/>
          </a:prstGeom>
          <a:noFill/>
          <a:ln>
            <a:noFill/>
          </a:ln>
        </p:spPr>
        <p:txBody>
          <a:bodyPr anchorCtr="0" anchor="t" bIns="91425" lIns="91425" rIns="91425" tIns="91425">
            <a:noAutofit/>
          </a:bodyPr>
          <a:lstStyle/>
          <a:p>
            <a:pPr lvl="0">
              <a:spcBef>
                <a:spcPts val="0"/>
              </a:spcBef>
              <a:buNone/>
            </a:pPr>
            <a:r>
              <a:rPr lang="en"/>
              <a:t>one bearing</a:t>
            </a:r>
          </a:p>
        </p:txBody>
      </p:sp>
      <p:sp>
        <p:nvSpPr>
          <p:cNvPr id="183" name="Shape 183"/>
          <p:cNvSpPr txBox="1"/>
          <p:nvPr/>
        </p:nvSpPr>
        <p:spPr>
          <a:xfrm>
            <a:off x="5487375" y="3863975"/>
            <a:ext cx="1170900" cy="382499"/>
          </a:xfrm>
          <a:prstGeom prst="rect">
            <a:avLst/>
          </a:prstGeom>
          <a:noFill/>
          <a:ln>
            <a:noFill/>
          </a:ln>
        </p:spPr>
        <p:txBody>
          <a:bodyPr anchorCtr="0" anchor="t" bIns="91425" lIns="91425" rIns="91425" tIns="91425">
            <a:noAutofit/>
          </a:bodyPr>
          <a:lstStyle/>
          <a:p>
            <a:pPr lvl="0" rtl="0">
              <a:spcBef>
                <a:spcPts val="0"/>
              </a:spcBef>
              <a:buNone/>
            </a:pPr>
            <a:r>
              <a:rPr lang="en"/>
              <a:t>two bearing</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pic>
        <p:nvPicPr>
          <p:cNvPr id="188" name="Shape 188"/>
          <p:cNvPicPr preferRelativeResize="0"/>
          <p:nvPr/>
        </p:nvPicPr>
        <p:blipFill>
          <a:blip r:embed="rId3">
            <a:alphaModFix/>
          </a:blip>
          <a:stretch>
            <a:fillRect/>
          </a:stretch>
        </p:blipFill>
        <p:spPr>
          <a:xfrm>
            <a:off x="1276525" y="355450"/>
            <a:ext cx="5590277" cy="3144526"/>
          </a:xfrm>
          <a:prstGeom prst="rect">
            <a:avLst/>
          </a:prstGeom>
          <a:noFill/>
          <a:ln>
            <a:noFill/>
          </a:ln>
        </p:spPr>
      </p:pic>
      <p:sp>
        <p:nvSpPr>
          <p:cNvPr id="189" name="Shape 189"/>
          <p:cNvSpPr txBox="1"/>
          <p:nvPr/>
        </p:nvSpPr>
        <p:spPr>
          <a:xfrm>
            <a:off x="1496600" y="4005625"/>
            <a:ext cx="6805199" cy="1707899"/>
          </a:xfrm>
          <a:prstGeom prst="rect">
            <a:avLst/>
          </a:prstGeom>
          <a:noFill/>
          <a:ln>
            <a:noFill/>
          </a:ln>
        </p:spPr>
        <p:txBody>
          <a:bodyPr anchorCtr="0" anchor="t" bIns="91425" lIns="91425" rIns="91425" tIns="91425">
            <a:noAutofit/>
          </a:bodyPr>
          <a:lstStyle/>
          <a:p>
            <a:pPr lvl="0" rtl="0">
              <a:spcBef>
                <a:spcPts val="0"/>
              </a:spcBef>
              <a:buNone/>
            </a:pPr>
            <a:r>
              <a:rPr lang="en"/>
              <a:t>I ended up welding the anti-roll channel on the cart frame, not the bogie, as this will keep the weight of the bogie down, so it will be more responsive and consume less energy when it turns.  I had to cut an arc in the lower channel so the bogie didn’t interfere with it, which wouldn’t be necessary if I had thought of this earlier and made the frame a little wider.</a:t>
            </a:r>
          </a:p>
          <a:p>
            <a:pPr lvl="0">
              <a:spcBef>
                <a:spcPts val="0"/>
              </a:spcBef>
              <a:buNone/>
            </a:pPr>
            <a:r>
              <a:rPr lang="en"/>
              <a:t>I used fillet-welded sleeves to hold the anti-roll bolts and bearings.  Two bearings will help react pitch loads.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pic>
        <p:nvPicPr>
          <p:cNvPr id="194" name="Shape 194"/>
          <p:cNvPicPr preferRelativeResize="0"/>
          <p:nvPr/>
        </p:nvPicPr>
        <p:blipFill>
          <a:blip r:embed="rId3">
            <a:alphaModFix/>
          </a:blip>
          <a:stretch>
            <a:fillRect/>
          </a:stretch>
        </p:blipFill>
        <p:spPr>
          <a:xfrm>
            <a:off x="449000" y="341250"/>
            <a:ext cx="8460248" cy="4866574"/>
          </a:xfrm>
          <a:prstGeom prst="rect">
            <a:avLst/>
          </a:prstGeom>
          <a:noFill/>
          <a:ln>
            <a:noFill/>
          </a:ln>
        </p:spPr>
      </p:pic>
      <p:sp>
        <p:nvSpPr>
          <p:cNvPr id="195" name="Shape 195"/>
          <p:cNvSpPr txBox="1"/>
          <p:nvPr/>
        </p:nvSpPr>
        <p:spPr>
          <a:xfrm>
            <a:off x="977200" y="5370175"/>
            <a:ext cx="7271699" cy="1170900"/>
          </a:xfrm>
          <a:prstGeom prst="rect">
            <a:avLst/>
          </a:prstGeom>
          <a:noFill/>
          <a:ln>
            <a:noFill/>
          </a:ln>
        </p:spPr>
        <p:txBody>
          <a:bodyPr anchorCtr="0" anchor="t" bIns="91425" lIns="91425" rIns="91425" tIns="91425">
            <a:noAutofit/>
          </a:bodyPr>
          <a:lstStyle/>
          <a:p>
            <a:pPr lvl="0" rtl="0">
              <a:spcBef>
                <a:spcPts val="0"/>
              </a:spcBef>
              <a:buNone/>
            </a:pPr>
            <a:r>
              <a:rPr lang="en"/>
              <a:t>Fabricated (final) design</a:t>
            </a:r>
          </a:p>
          <a:p>
            <a:pPr lvl="0" rtl="0">
              <a:spcBef>
                <a:spcPts val="0"/>
              </a:spcBef>
              <a:buNone/>
            </a:pPr>
            <a:r>
              <a:rPr lang="en"/>
              <a:t>BYRC-cart-3D-07</a:t>
            </a:r>
          </a:p>
          <a:p>
            <a:pPr lvl="0">
              <a:spcBef>
                <a:spcPts val="0"/>
              </a:spcBef>
              <a:buNone/>
            </a:pPr>
            <a:r>
              <a:rPr lang="en"/>
              <a:t>Everything looks pretty good, but it does stand fairly tall off the tracks.  I used 0.063” thick ¾” by 1-½ “ rectangular tube for the main frame and bogie cross bars.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nvSpPr>
        <p:spPr>
          <a:xfrm>
            <a:off x="377125" y="454997"/>
            <a:ext cx="2792100" cy="2186099"/>
          </a:xfrm>
          <a:prstGeom prst="rect">
            <a:avLst/>
          </a:prstGeom>
          <a:noFill/>
          <a:ln>
            <a:noFill/>
          </a:ln>
        </p:spPr>
        <p:txBody>
          <a:bodyPr anchorCtr="0" anchor="t" bIns="91425" lIns="91425" rIns="91425" tIns="91425">
            <a:noAutofit/>
          </a:bodyPr>
          <a:lstStyle/>
          <a:p>
            <a:pPr lvl="0">
              <a:spcBef>
                <a:spcPts val="0"/>
              </a:spcBef>
              <a:buNone/>
            </a:pPr>
            <a:r>
              <a:rPr lang="en"/>
              <a:t>The new -wheel cart zips around the 3D track well, but really no better than the four wheel cart.  The bare frame weighs 20 pounds.</a:t>
            </a:r>
          </a:p>
        </p:txBody>
      </p:sp>
      <p:pic>
        <p:nvPicPr>
          <p:cNvPr id="201" name="Shape 201"/>
          <p:cNvPicPr preferRelativeResize="0"/>
          <p:nvPr/>
        </p:nvPicPr>
        <p:blipFill>
          <a:blip r:embed="rId3">
            <a:alphaModFix/>
          </a:blip>
          <a:stretch>
            <a:fillRect/>
          </a:stretch>
        </p:blipFill>
        <p:spPr>
          <a:xfrm>
            <a:off x="3222125" y="176374"/>
            <a:ext cx="5674888" cy="3192124"/>
          </a:xfrm>
          <a:prstGeom prst="rect">
            <a:avLst/>
          </a:prstGeom>
          <a:noFill/>
          <a:ln>
            <a:noFill/>
          </a:ln>
        </p:spPr>
      </p:pic>
      <p:pic>
        <p:nvPicPr>
          <p:cNvPr id="202" name="Shape 202"/>
          <p:cNvPicPr preferRelativeResize="0"/>
          <p:nvPr/>
        </p:nvPicPr>
        <p:blipFill>
          <a:blip r:embed="rId4">
            <a:alphaModFix/>
          </a:blip>
          <a:stretch>
            <a:fillRect/>
          </a:stretch>
        </p:blipFill>
        <p:spPr>
          <a:xfrm>
            <a:off x="316925" y="3474100"/>
            <a:ext cx="5493450" cy="309007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pic>
        <p:nvPicPr>
          <p:cNvPr id="207" name="Shape 207"/>
          <p:cNvPicPr preferRelativeResize="0"/>
          <p:nvPr/>
        </p:nvPicPr>
        <p:blipFill>
          <a:blip r:embed="rId3">
            <a:alphaModFix/>
          </a:blip>
          <a:stretch>
            <a:fillRect/>
          </a:stretch>
        </p:blipFill>
        <p:spPr>
          <a:xfrm>
            <a:off x="591350" y="859387"/>
            <a:ext cx="2955070" cy="2216302"/>
          </a:xfrm>
          <a:prstGeom prst="rect">
            <a:avLst/>
          </a:prstGeom>
          <a:noFill/>
          <a:ln>
            <a:noFill/>
          </a:ln>
        </p:spPr>
      </p:pic>
      <p:pic>
        <p:nvPicPr>
          <p:cNvPr id="208" name="Shape 208"/>
          <p:cNvPicPr preferRelativeResize="0"/>
          <p:nvPr/>
        </p:nvPicPr>
        <p:blipFill>
          <a:blip r:embed="rId4">
            <a:alphaModFix/>
          </a:blip>
          <a:stretch>
            <a:fillRect/>
          </a:stretch>
        </p:blipFill>
        <p:spPr>
          <a:xfrm>
            <a:off x="4014400" y="653575"/>
            <a:ext cx="3503871" cy="2627927"/>
          </a:xfrm>
          <a:prstGeom prst="rect">
            <a:avLst/>
          </a:prstGeom>
          <a:noFill/>
          <a:ln>
            <a:noFill/>
          </a:ln>
        </p:spPr>
      </p:pic>
      <p:pic>
        <p:nvPicPr>
          <p:cNvPr id="209" name="Shape 209"/>
          <p:cNvPicPr preferRelativeResize="0"/>
          <p:nvPr/>
        </p:nvPicPr>
        <p:blipFill>
          <a:blip r:embed="rId5">
            <a:alphaModFix/>
          </a:blip>
          <a:stretch>
            <a:fillRect/>
          </a:stretch>
        </p:blipFill>
        <p:spPr>
          <a:xfrm>
            <a:off x="788862" y="3468475"/>
            <a:ext cx="2243077" cy="2990778"/>
          </a:xfrm>
          <a:prstGeom prst="rect">
            <a:avLst/>
          </a:prstGeom>
          <a:noFill/>
          <a:ln>
            <a:noFill/>
          </a:ln>
        </p:spPr>
      </p:pic>
      <p:sp>
        <p:nvSpPr>
          <p:cNvPr id="210" name="Shape 210"/>
          <p:cNvSpPr txBox="1"/>
          <p:nvPr/>
        </p:nvSpPr>
        <p:spPr>
          <a:xfrm>
            <a:off x="591337" y="3037237"/>
            <a:ext cx="3116400" cy="343199"/>
          </a:xfrm>
          <a:prstGeom prst="rect">
            <a:avLst/>
          </a:prstGeom>
          <a:noFill/>
          <a:ln>
            <a:noFill/>
          </a:ln>
        </p:spPr>
        <p:txBody>
          <a:bodyPr anchorCtr="0" anchor="t" bIns="91425" lIns="91425" rIns="91425" tIns="91425">
            <a:noAutofit/>
          </a:bodyPr>
          <a:lstStyle/>
          <a:p>
            <a:pPr lvl="0">
              <a:spcBef>
                <a:spcPts val="0"/>
              </a:spcBef>
              <a:buNone/>
            </a:pPr>
            <a:r>
              <a:rPr lang="en"/>
              <a:t>welding low-profile seat frame</a:t>
            </a:r>
          </a:p>
        </p:txBody>
      </p:sp>
      <p:sp>
        <p:nvSpPr>
          <p:cNvPr id="211" name="Shape 211"/>
          <p:cNvSpPr txBox="1"/>
          <p:nvPr/>
        </p:nvSpPr>
        <p:spPr>
          <a:xfrm>
            <a:off x="909595" y="6402975"/>
            <a:ext cx="2083500" cy="343199"/>
          </a:xfrm>
          <a:prstGeom prst="rect">
            <a:avLst/>
          </a:prstGeom>
          <a:noFill/>
          <a:ln>
            <a:noFill/>
          </a:ln>
        </p:spPr>
        <p:txBody>
          <a:bodyPr anchorCtr="0" anchor="t" bIns="91425" lIns="91425" rIns="91425" tIns="91425">
            <a:noAutofit/>
          </a:bodyPr>
          <a:lstStyle/>
          <a:p>
            <a:pPr lvl="0" rtl="0">
              <a:spcBef>
                <a:spcPts val="0"/>
              </a:spcBef>
              <a:buNone/>
            </a:pPr>
            <a:r>
              <a:rPr lang="en"/>
              <a:t>clearance 26 inches</a:t>
            </a:r>
          </a:p>
        </p:txBody>
      </p:sp>
      <p:sp>
        <p:nvSpPr>
          <p:cNvPr id="212" name="Shape 212"/>
          <p:cNvSpPr txBox="1"/>
          <p:nvPr/>
        </p:nvSpPr>
        <p:spPr>
          <a:xfrm>
            <a:off x="4322528" y="3288175"/>
            <a:ext cx="4111199" cy="343199"/>
          </a:xfrm>
          <a:prstGeom prst="rect">
            <a:avLst/>
          </a:prstGeom>
          <a:noFill/>
          <a:ln>
            <a:noFill/>
          </a:ln>
        </p:spPr>
        <p:txBody>
          <a:bodyPr anchorCtr="0" anchor="t" bIns="91425" lIns="91425" rIns="91425" tIns="91425">
            <a:noAutofit/>
          </a:bodyPr>
          <a:lstStyle/>
          <a:p>
            <a:pPr lvl="0" rtl="0">
              <a:spcBef>
                <a:spcPts val="0"/>
              </a:spcBef>
              <a:buNone/>
            </a:pPr>
            <a:r>
              <a:rPr lang="en"/>
              <a:t>85 pound tests seemed fine</a:t>
            </a:r>
          </a:p>
        </p:txBody>
      </p:sp>
      <p:sp>
        <p:nvSpPr>
          <p:cNvPr id="213" name="Shape 213"/>
          <p:cNvSpPr txBox="1"/>
          <p:nvPr/>
        </p:nvSpPr>
        <p:spPr>
          <a:xfrm>
            <a:off x="299325" y="123250"/>
            <a:ext cx="8275500" cy="537000"/>
          </a:xfrm>
          <a:prstGeom prst="rect">
            <a:avLst/>
          </a:prstGeom>
          <a:noFill/>
          <a:ln>
            <a:noFill/>
          </a:ln>
        </p:spPr>
        <p:txBody>
          <a:bodyPr anchorCtr="0" anchor="t" bIns="91425" lIns="91425" rIns="91425" tIns="91425">
            <a:noAutofit/>
          </a:bodyPr>
          <a:lstStyle/>
          <a:p>
            <a:pPr lvl="0">
              <a:spcBef>
                <a:spcPts val="0"/>
              </a:spcBef>
              <a:buNone/>
            </a:pPr>
            <a:r>
              <a:rPr lang="en"/>
              <a:t>The higher </a:t>
            </a:r>
            <a:r>
              <a:rPr lang="en">
                <a:solidFill>
                  <a:schemeClr val="dk1"/>
                </a:solidFill>
              </a:rPr>
              <a:t>BYRC-cart-3D-07 </a:t>
            </a:r>
            <a:r>
              <a:rPr lang="en"/>
              <a:t>cart design necessitated a lower profile seat.  This will also minimize the center of gravity.</a:t>
            </a:r>
          </a:p>
        </p:txBody>
      </p:sp>
      <p:pic>
        <p:nvPicPr>
          <p:cNvPr id="214" name="Shape 214"/>
          <p:cNvPicPr preferRelativeResize="0"/>
          <p:nvPr/>
        </p:nvPicPr>
        <p:blipFill>
          <a:blip r:embed="rId6">
            <a:alphaModFix/>
          </a:blip>
          <a:stretch>
            <a:fillRect/>
          </a:stretch>
        </p:blipFill>
        <p:spPr>
          <a:xfrm>
            <a:off x="3899999" y="3631375"/>
            <a:ext cx="3424597" cy="2568447"/>
          </a:xfrm>
          <a:prstGeom prst="rect">
            <a:avLst/>
          </a:prstGeom>
          <a:noFill/>
          <a:ln>
            <a:noFill/>
          </a:ln>
        </p:spPr>
      </p:pic>
      <p:sp>
        <p:nvSpPr>
          <p:cNvPr id="215" name="Shape 215"/>
          <p:cNvSpPr txBox="1"/>
          <p:nvPr/>
        </p:nvSpPr>
        <p:spPr>
          <a:xfrm>
            <a:off x="3707749" y="6199825"/>
            <a:ext cx="3768000" cy="387299"/>
          </a:xfrm>
          <a:prstGeom prst="rect">
            <a:avLst/>
          </a:prstGeom>
          <a:noFill/>
          <a:ln>
            <a:noFill/>
          </a:ln>
        </p:spPr>
        <p:txBody>
          <a:bodyPr anchorCtr="0" anchor="t" bIns="91425" lIns="91425" rIns="91425" tIns="91425">
            <a:noAutofit/>
          </a:bodyPr>
          <a:lstStyle/>
          <a:p>
            <a:pPr lvl="0" rtl="0">
              <a:spcBef>
                <a:spcPts val="0"/>
              </a:spcBef>
              <a:buNone/>
            </a:pPr>
            <a:r>
              <a:rPr lang="en"/>
              <a:t>thermoformed plastic seat and foot rest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nvSpPr>
        <p:spPr>
          <a:xfrm>
            <a:off x="451925" y="501800"/>
            <a:ext cx="8518800" cy="3274799"/>
          </a:xfrm>
          <a:prstGeom prst="rect">
            <a:avLst/>
          </a:prstGeom>
          <a:noFill/>
          <a:ln>
            <a:noFill/>
          </a:ln>
        </p:spPr>
        <p:txBody>
          <a:bodyPr anchorCtr="0" anchor="t" bIns="91425" lIns="91425" rIns="91425" tIns="91425">
            <a:noAutofit/>
          </a:bodyPr>
          <a:lstStyle/>
          <a:p>
            <a:pPr lvl="0" rtl="0">
              <a:spcBef>
                <a:spcPts val="0"/>
              </a:spcBef>
              <a:buNone/>
            </a:pPr>
            <a:r>
              <a:rPr lang="en"/>
              <a:t>The reason I’ve tried to use only 4 wheels instead the standard 8 is to keep the mass of my wheel assemblies down, so the inertia is lower, so less energy is used in turning the wheel bogies.  A “bogie” is defined as the left and right wheels (or wheel sets - trucks), connected by a cross bar.  However, the load per wheel is twice as high with only 4 wheels vs 8.   I would like to increase my load capability, and will probably design and build an 8-wheel cart this winter of 2014, for use on the 3D-02 track.</a:t>
            </a:r>
          </a:p>
          <a:p>
            <a:pPr lvl="0" rtl="0">
              <a:spcBef>
                <a:spcPts val="0"/>
              </a:spcBef>
              <a:buNone/>
            </a:pPr>
            <a:r>
              <a:rPr lang="en"/>
              <a:t>One drawback to the single wheel design is that the side wheels do not track orthogonal to the rails, which is a source of sideslip drag.  But, I made my side wheels out of PVC couplers, so the drag would be minimized.  Two-wheel truck assembly side wheels will track orthogonal to the rails.  Both single wheel, and 2-wheel trucks pitch feely.</a:t>
            </a:r>
          </a:p>
          <a:p>
            <a:pPr lvl="0" rtl="0">
              <a:spcBef>
                <a:spcPts val="0"/>
              </a:spcBef>
              <a:buNone/>
            </a:pPr>
            <a:r>
              <a:t/>
            </a:r>
            <a:endParaRPr/>
          </a:p>
          <a:p>
            <a:pPr lvl="0" rtl="0">
              <a:spcBef>
                <a:spcPts val="0"/>
              </a:spcBef>
              <a:buNone/>
            </a:pPr>
            <a:r>
              <a:rPr lang="en"/>
              <a:t>I already designed and built a 2-wheel truck assembly in August  2014, but set it aside while I pursued the 4-wheel cart.  So it should be pretty simple to attach that design to a front cross bar and incorporate the same yaw- and roll- pivot joints as the 3D-02 cart, only on a new cart.  I would also like to further develop an aft bogie concept, replacing my successful “Ackermann” style aft end on the 3D-02 cart.  I’ll probably use different, harder wheels as well.  I’ve been looking, and the make hard skateboard and skate wheels, 101a shore hardness seems pretty hard.</a:t>
            </a:r>
          </a:p>
        </p:txBody>
      </p:sp>
      <p:pic>
        <p:nvPicPr>
          <p:cNvPr id="67" name="Shape 67"/>
          <p:cNvPicPr preferRelativeResize="0"/>
          <p:nvPr/>
        </p:nvPicPr>
        <p:blipFill>
          <a:blip r:embed="rId3">
            <a:alphaModFix/>
          </a:blip>
          <a:stretch>
            <a:fillRect/>
          </a:stretch>
        </p:blipFill>
        <p:spPr>
          <a:xfrm>
            <a:off x="1232499" y="4108400"/>
            <a:ext cx="2466115" cy="1849592"/>
          </a:xfrm>
          <a:prstGeom prst="rect">
            <a:avLst/>
          </a:prstGeom>
          <a:noFill/>
          <a:ln>
            <a:noFill/>
          </a:ln>
        </p:spPr>
      </p:pic>
      <p:pic>
        <p:nvPicPr>
          <p:cNvPr id="68" name="Shape 68"/>
          <p:cNvPicPr preferRelativeResize="0"/>
          <p:nvPr/>
        </p:nvPicPr>
        <p:blipFill>
          <a:blip r:embed="rId4">
            <a:alphaModFix/>
          </a:blip>
          <a:stretch>
            <a:fillRect/>
          </a:stretch>
        </p:blipFill>
        <p:spPr>
          <a:xfrm>
            <a:off x="5039923" y="4108399"/>
            <a:ext cx="2286823" cy="1715117"/>
          </a:xfrm>
          <a:prstGeom prst="rect">
            <a:avLst/>
          </a:prstGeom>
          <a:noFill/>
          <a:ln>
            <a:noFill/>
          </a:ln>
        </p:spPr>
      </p:pic>
      <p:sp>
        <p:nvSpPr>
          <p:cNvPr id="69" name="Shape 69"/>
          <p:cNvSpPr txBox="1"/>
          <p:nvPr/>
        </p:nvSpPr>
        <p:spPr>
          <a:xfrm>
            <a:off x="6532300" y="5057125"/>
            <a:ext cx="669000" cy="5337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rPr>
              <a:t>FWD</a:t>
            </a:r>
          </a:p>
        </p:txBody>
      </p:sp>
      <p:cxnSp>
        <p:nvCxnSpPr>
          <p:cNvPr id="70" name="Shape 70"/>
          <p:cNvCxnSpPr/>
          <p:nvPr/>
        </p:nvCxnSpPr>
        <p:spPr>
          <a:xfrm flipH="1" rot="10800000">
            <a:off x="6365025" y="4794212"/>
            <a:ext cx="616200" cy="343500"/>
          </a:xfrm>
          <a:prstGeom prst="straightConnector1">
            <a:avLst/>
          </a:prstGeom>
          <a:noFill/>
          <a:ln cap="flat" cmpd="sng" w="19050">
            <a:solidFill>
              <a:srgbClr val="FF0000"/>
            </a:solidFill>
            <a:prstDash val="solid"/>
            <a:round/>
            <a:headEnd len="lg" w="lg" type="none"/>
            <a:tailEnd len="lg" w="lg" type="triangle"/>
          </a:ln>
        </p:spPr>
      </p:cxnSp>
      <p:sp>
        <p:nvSpPr>
          <p:cNvPr id="71" name="Shape 71"/>
          <p:cNvSpPr txBox="1"/>
          <p:nvPr/>
        </p:nvSpPr>
        <p:spPr>
          <a:xfrm>
            <a:off x="1092162" y="6012875"/>
            <a:ext cx="2746800" cy="591600"/>
          </a:xfrm>
          <a:prstGeom prst="rect">
            <a:avLst/>
          </a:prstGeom>
          <a:noFill/>
          <a:ln>
            <a:noFill/>
          </a:ln>
        </p:spPr>
        <p:txBody>
          <a:bodyPr anchorCtr="0" anchor="t" bIns="91425" lIns="91425" rIns="91425" tIns="91425">
            <a:noAutofit/>
          </a:bodyPr>
          <a:lstStyle/>
          <a:p>
            <a:pPr lvl="0" rtl="0">
              <a:spcBef>
                <a:spcPts val="0"/>
              </a:spcBef>
              <a:buNone/>
            </a:pPr>
            <a:r>
              <a:rPr lang="en"/>
              <a:t>front yaw- and roll-pivot joints</a:t>
            </a:r>
          </a:p>
        </p:txBody>
      </p:sp>
      <p:sp>
        <p:nvSpPr>
          <p:cNvPr id="72" name="Shape 72"/>
          <p:cNvSpPr txBox="1"/>
          <p:nvPr/>
        </p:nvSpPr>
        <p:spPr>
          <a:xfrm>
            <a:off x="5188050" y="6012875"/>
            <a:ext cx="2418300" cy="405300"/>
          </a:xfrm>
          <a:prstGeom prst="rect">
            <a:avLst/>
          </a:prstGeom>
          <a:noFill/>
          <a:ln>
            <a:noFill/>
          </a:ln>
        </p:spPr>
        <p:txBody>
          <a:bodyPr anchorCtr="0" anchor="t" bIns="91425" lIns="91425" rIns="91425" tIns="91425">
            <a:noAutofit/>
          </a:bodyPr>
          <a:lstStyle/>
          <a:p>
            <a:pPr lvl="0" rtl="0">
              <a:spcBef>
                <a:spcPts val="0"/>
              </a:spcBef>
              <a:buNone/>
            </a:pPr>
            <a:r>
              <a:rPr lang="en"/>
              <a:t>two-wheel truck assembly</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nvSpPr>
        <p:spPr>
          <a:xfrm>
            <a:off x="845150" y="581025"/>
            <a:ext cx="7738499" cy="2121599"/>
          </a:xfrm>
          <a:prstGeom prst="rect">
            <a:avLst/>
          </a:prstGeom>
          <a:noFill/>
          <a:ln>
            <a:noFill/>
          </a:ln>
        </p:spPr>
        <p:txBody>
          <a:bodyPr anchorCtr="0" anchor="t" bIns="91425" lIns="91425" rIns="91425" tIns="91425">
            <a:noAutofit/>
          </a:bodyPr>
          <a:lstStyle/>
          <a:p>
            <a:pPr lvl="0" rtl="0">
              <a:spcBef>
                <a:spcPts val="0"/>
              </a:spcBef>
              <a:buNone/>
            </a:pPr>
            <a:r>
              <a:rPr lang="en" sz="1800"/>
              <a:t>On April 6th, 2015, we conducted a heavy cart test on the 3D-02 track with 230 pound of sandbags, successfully (no signs of permanent deflection or material cracking on cart or track.)</a:t>
            </a:r>
          </a:p>
          <a:p>
            <a:pPr lvl="0" rtl="0">
              <a:spcBef>
                <a:spcPts val="0"/>
              </a:spcBef>
              <a:buNone/>
            </a:pPr>
            <a:r>
              <a:t/>
            </a:r>
            <a:endParaRPr sz="1800"/>
          </a:p>
          <a:p>
            <a:pPr lvl="0">
              <a:spcBef>
                <a:spcPts val="0"/>
              </a:spcBef>
              <a:buNone/>
            </a:pPr>
            <a:r>
              <a:rPr lang="en" sz="1800"/>
              <a:t>Assuming a 1.5 factor of safety on design limit load, this “qualifies”  the coaster for a 153 pound rider.</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nvSpPr>
        <p:spPr>
          <a:xfrm>
            <a:off x="801125" y="572225"/>
            <a:ext cx="7536000" cy="5053199"/>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a:t>What I learned:</a:t>
            </a:r>
          </a:p>
          <a:p>
            <a:pPr lvl="0" rtl="0">
              <a:lnSpc>
                <a:spcPct val="115000"/>
              </a:lnSpc>
              <a:spcBef>
                <a:spcPts val="0"/>
              </a:spcBef>
              <a:buNone/>
            </a:pPr>
            <a:r>
              <a:t/>
            </a:r>
            <a:endParaRPr/>
          </a:p>
          <a:p>
            <a:pPr indent="-228600" lvl="0" marL="457200" rtl="0">
              <a:lnSpc>
                <a:spcPct val="115000"/>
              </a:lnSpc>
              <a:spcBef>
                <a:spcPts val="0"/>
              </a:spcBef>
              <a:buAutoNum type="arabicPeriod"/>
            </a:pPr>
            <a:r>
              <a:rPr lang="en"/>
              <a:t>I really like the concept of axle sleeves welded to square and rectangular framework, but it means a lot of welding.</a:t>
            </a:r>
          </a:p>
          <a:p>
            <a:pPr indent="-228600" lvl="0" marL="457200" rtl="0">
              <a:lnSpc>
                <a:spcPct val="115000"/>
              </a:lnSpc>
              <a:spcBef>
                <a:spcPts val="0"/>
              </a:spcBef>
              <a:buAutoNum type="arabicPeriod"/>
            </a:pPr>
            <a:r>
              <a:rPr lang="en"/>
              <a:t>I’m learning a lot about bearings.  Close </a:t>
            </a:r>
            <a:r>
              <a:rPr lang="en">
                <a:solidFill>
                  <a:schemeClr val="dk1"/>
                </a:solidFill>
              </a:rPr>
              <a:t>tolerance </a:t>
            </a:r>
            <a:r>
              <a:rPr lang="en"/>
              <a:t>(high quality) ABEC 5+ bearings are probably better for main wheels, but side wheels might be better off with loose (cheap roller skate) bearings, which seem to spin up quicker.</a:t>
            </a:r>
          </a:p>
          <a:p>
            <a:pPr indent="-228600" lvl="0" marL="457200" rtl="0">
              <a:lnSpc>
                <a:spcPct val="115000"/>
              </a:lnSpc>
              <a:spcBef>
                <a:spcPts val="0"/>
              </a:spcBef>
              <a:buAutoNum type="arabicPeriod"/>
            </a:pPr>
            <a:r>
              <a:rPr lang="en"/>
              <a:t>I bought a small cutoff saw, because it has a thin blade, but the tolerances aren’t great.   However, when cutting round tubes for axle spacers, when tolerances count, you can get a better square cut if you plunge the blade in a bit, then spin the tube.  Really good spacer square ends require turning on a lathe.</a:t>
            </a:r>
          </a:p>
          <a:p>
            <a:pPr indent="-228600" lvl="0" marL="457200" rtl="0">
              <a:lnSpc>
                <a:spcPct val="115000"/>
              </a:lnSpc>
              <a:spcBef>
                <a:spcPts val="0"/>
              </a:spcBef>
              <a:buAutoNum type="arabicPeriod"/>
            </a:pPr>
            <a:r>
              <a:rPr lang="en"/>
              <a:t>I’m making my side and upstop wheels out of ¾ PVC conduit couplers, but they require a slight turning of the inside diameter to match the diameter of the bearing.  I like the PVC because friction of PVC-to-PVC is low, and I can’t find small diameter, wide wheel.  </a:t>
            </a:r>
          </a:p>
          <a:p>
            <a:pPr indent="-228600" lvl="0" marL="457200">
              <a:lnSpc>
                <a:spcPct val="115000"/>
              </a:lnSpc>
              <a:spcBef>
                <a:spcPts val="0"/>
              </a:spcBef>
              <a:buAutoNum type="arabicPeriod"/>
            </a:pPr>
            <a:r>
              <a:rPr lang="en"/>
              <a:t>Welding 0.063 rectangular, square, and round tubes is a little tricky, as you have to not overdo it, and watch for burn through.  It helps to have an old bolt in the tube to carry some heat away and keep the inner shape.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nvSpPr>
        <p:spPr>
          <a:xfrm>
            <a:off x="730700" y="607450"/>
            <a:ext cx="7976099" cy="5493600"/>
          </a:xfrm>
          <a:prstGeom prst="rect">
            <a:avLst/>
          </a:prstGeom>
          <a:noFill/>
          <a:ln>
            <a:noFill/>
          </a:ln>
        </p:spPr>
        <p:txBody>
          <a:bodyPr anchorCtr="0" anchor="t" bIns="91425" lIns="91425" rIns="91425" tIns="91425">
            <a:noAutofit/>
          </a:bodyPr>
          <a:lstStyle/>
          <a:p>
            <a:pPr lvl="0" rtl="0">
              <a:spcBef>
                <a:spcPts val="0"/>
              </a:spcBef>
              <a:buNone/>
            </a:pPr>
            <a:r>
              <a:rPr lang="en"/>
              <a:t>Design changes for the next cart (BYRCcart-3D-08)</a:t>
            </a:r>
          </a:p>
          <a:p>
            <a:pPr lvl="0" rtl="0">
              <a:spcBef>
                <a:spcPts val="0"/>
              </a:spcBef>
              <a:buNone/>
            </a:pPr>
            <a:r>
              <a:t/>
            </a:r>
            <a:endParaRPr/>
          </a:p>
          <a:p>
            <a:pPr indent="-228600" lvl="0" marL="457200" rtl="0">
              <a:spcBef>
                <a:spcPts val="0"/>
              </a:spcBef>
              <a:buAutoNum type="arabicPeriod"/>
            </a:pPr>
            <a:r>
              <a:rPr lang="en"/>
              <a:t>In high slope tracks, the front wheels of each truck rubbed on the welded doublers, so the doublers had to be ground down quite a bit.  So I need to space the  front wheels of each individual truck a little further from the axle.</a:t>
            </a:r>
          </a:p>
          <a:p>
            <a:pPr indent="-228600" lvl="0" marL="457200" rtl="0">
              <a:spcBef>
                <a:spcPts val="0"/>
              </a:spcBef>
              <a:buAutoNum type="arabicPeriod"/>
            </a:pPr>
            <a:r>
              <a:rPr lang="en"/>
              <a:t>The whole cart ended up higher than I would like, so the 08 cart should either go back to the horizontal bolt system of pre-04 designs, or the height should be designed lower some other way, maybe a joggled frame.</a:t>
            </a:r>
          </a:p>
          <a:p>
            <a:pPr indent="-228600" lvl="0" marL="457200" rtl="0">
              <a:spcBef>
                <a:spcPts val="0"/>
              </a:spcBef>
              <a:buAutoNum type="arabicPeriod"/>
            </a:pPr>
            <a:r>
              <a:rPr lang="en"/>
              <a:t>The aft channels designed to react the overturning roll moment loads don’t need to be so large.  In fact, I believe  that two (or four?)vertically spaced bearing rollers on an upstanding member of the bogie, sandwiched between a single arc’ed blade attached to the frame,  could be an optimum solution.  This will affect the lower-height goal.</a:t>
            </a:r>
          </a:p>
          <a:p>
            <a:pPr indent="-228600" lvl="0" marL="457200">
              <a:spcBef>
                <a:spcPts val="0"/>
              </a:spcBef>
              <a:buAutoNum type="arabicPeriod"/>
            </a:pPr>
            <a:r>
              <a:rPr lang="en"/>
              <a:t>I really need to get a better CAD program.</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nvSpPr>
        <p:spPr>
          <a:xfrm>
            <a:off x="1399775" y="360950"/>
            <a:ext cx="5070899" cy="591600"/>
          </a:xfrm>
          <a:prstGeom prst="rect">
            <a:avLst/>
          </a:prstGeom>
          <a:noFill/>
          <a:ln>
            <a:noFill/>
          </a:ln>
        </p:spPr>
        <p:txBody>
          <a:bodyPr anchorCtr="0" anchor="t" bIns="91425" lIns="91425" rIns="91425" tIns="91425">
            <a:noAutofit/>
          </a:bodyPr>
          <a:lstStyle/>
          <a:p>
            <a:pPr lvl="0" rtl="0">
              <a:spcBef>
                <a:spcPts val="0"/>
              </a:spcBef>
              <a:buNone/>
            </a:pPr>
            <a:r>
              <a:rPr lang="en"/>
              <a:t>BYRCcart-3D-03 Truck/Bogie Design</a:t>
            </a:r>
          </a:p>
          <a:p>
            <a:pPr lvl="0" rtl="0">
              <a:spcBef>
                <a:spcPts val="0"/>
              </a:spcBef>
              <a:buNone/>
            </a:pPr>
            <a:r>
              <a:rPr lang="en"/>
              <a:t>in FreeCAD v0.14</a:t>
            </a:r>
          </a:p>
        </p:txBody>
      </p:sp>
      <p:pic>
        <p:nvPicPr>
          <p:cNvPr id="78" name="Shape 78"/>
          <p:cNvPicPr preferRelativeResize="0"/>
          <p:nvPr/>
        </p:nvPicPr>
        <p:blipFill rotWithShape="1">
          <a:blip r:embed="rId3">
            <a:alphaModFix/>
          </a:blip>
          <a:srcRect b="7052" l="14495" r="18114" t="4011"/>
          <a:stretch/>
        </p:blipFill>
        <p:spPr>
          <a:xfrm>
            <a:off x="669075" y="952550"/>
            <a:ext cx="7465448" cy="49370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nvSpPr>
        <p:spPr>
          <a:xfrm>
            <a:off x="1065225" y="1617050"/>
            <a:ext cx="1003500" cy="459600"/>
          </a:xfrm>
          <a:prstGeom prst="rect">
            <a:avLst/>
          </a:prstGeom>
          <a:noFill/>
          <a:ln>
            <a:noFill/>
          </a:ln>
        </p:spPr>
        <p:txBody>
          <a:bodyPr anchorCtr="0" anchor="t" bIns="91425" lIns="91425" rIns="91425" tIns="91425">
            <a:noAutofit/>
          </a:bodyPr>
          <a:lstStyle/>
          <a:p>
            <a:pPr lvl="0" rtl="0">
              <a:spcBef>
                <a:spcPts val="0"/>
              </a:spcBef>
              <a:buNone/>
            </a:pPr>
            <a:r>
              <a:rPr lang="en"/>
              <a:t>Ujoint004</a:t>
            </a:r>
          </a:p>
          <a:p>
            <a:pPr lvl="0" rtl="0">
              <a:spcBef>
                <a:spcPts val="0"/>
              </a:spcBef>
              <a:buNone/>
            </a:pPr>
            <a:r>
              <a:t/>
            </a:r>
            <a:endParaRPr/>
          </a:p>
        </p:txBody>
      </p:sp>
      <p:pic>
        <p:nvPicPr>
          <p:cNvPr id="84" name="Shape 84"/>
          <p:cNvPicPr preferRelativeResize="0"/>
          <p:nvPr/>
        </p:nvPicPr>
        <p:blipFill rotWithShape="1">
          <a:blip r:embed="rId3">
            <a:alphaModFix/>
          </a:blip>
          <a:srcRect b="22460" l="8377" r="3718" t="8283"/>
          <a:stretch/>
        </p:blipFill>
        <p:spPr>
          <a:xfrm>
            <a:off x="353725" y="176099"/>
            <a:ext cx="3408225" cy="1440949"/>
          </a:xfrm>
          <a:prstGeom prst="rect">
            <a:avLst/>
          </a:prstGeom>
          <a:noFill/>
          <a:ln>
            <a:noFill/>
          </a:ln>
        </p:spPr>
      </p:pic>
      <p:pic>
        <p:nvPicPr>
          <p:cNvPr id="85" name="Shape 85"/>
          <p:cNvPicPr preferRelativeResize="0"/>
          <p:nvPr/>
        </p:nvPicPr>
        <p:blipFill rotWithShape="1">
          <a:blip r:embed="rId4">
            <a:alphaModFix/>
          </a:blip>
          <a:srcRect b="14117" l="0" r="0" t="5211"/>
          <a:stretch/>
        </p:blipFill>
        <p:spPr>
          <a:xfrm>
            <a:off x="4586650" y="176100"/>
            <a:ext cx="3213398" cy="1390949"/>
          </a:xfrm>
          <a:prstGeom prst="rect">
            <a:avLst/>
          </a:prstGeom>
          <a:noFill/>
          <a:ln>
            <a:noFill/>
          </a:ln>
        </p:spPr>
      </p:pic>
      <p:sp>
        <p:nvSpPr>
          <p:cNvPr id="86" name="Shape 86"/>
          <p:cNvSpPr txBox="1"/>
          <p:nvPr/>
        </p:nvSpPr>
        <p:spPr>
          <a:xfrm>
            <a:off x="5267300" y="1567050"/>
            <a:ext cx="1003500" cy="459600"/>
          </a:xfrm>
          <a:prstGeom prst="rect">
            <a:avLst/>
          </a:prstGeom>
          <a:noFill/>
          <a:ln>
            <a:noFill/>
          </a:ln>
        </p:spPr>
        <p:txBody>
          <a:bodyPr anchorCtr="0" anchor="t" bIns="91425" lIns="91425" rIns="91425" tIns="91425">
            <a:noAutofit/>
          </a:bodyPr>
          <a:lstStyle/>
          <a:p>
            <a:pPr lvl="0" rtl="0">
              <a:spcBef>
                <a:spcPts val="0"/>
              </a:spcBef>
              <a:buNone/>
            </a:pPr>
            <a:r>
              <a:rPr lang="en"/>
              <a:t>Ujoint005</a:t>
            </a:r>
          </a:p>
          <a:p>
            <a:pPr lvl="0" rtl="0">
              <a:spcBef>
                <a:spcPts val="0"/>
              </a:spcBef>
              <a:buNone/>
            </a:pPr>
            <a:r>
              <a:t/>
            </a:r>
            <a:endParaRPr/>
          </a:p>
        </p:txBody>
      </p:sp>
      <p:pic>
        <p:nvPicPr>
          <p:cNvPr id="87" name="Shape 87"/>
          <p:cNvPicPr preferRelativeResize="0"/>
          <p:nvPr/>
        </p:nvPicPr>
        <p:blipFill rotWithShape="1">
          <a:blip r:embed="rId5">
            <a:alphaModFix/>
          </a:blip>
          <a:srcRect b="18478" l="9895" r="24180" t="9083"/>
          <a:stretch/>
        </p:blipFill>
        <p:spPr>
          <a:xfrm>
            <a:off x="390575" y="1973827"/>
            <a:ext cx="3371376" cy="1987800"/>
          </a:xfrm>
          <a:prstGeom prst="rect">
            <a:avLst/>
          </a:prstGeom>
          <a:noFill/>
          <a:ln>
            <a:noFill/>
          </a:ln>
        </p:spPr>
      </p:pic>
      <p:sp>
        <p:nvSpPr>
          <p:cNvPr id="88" name="Shape 88"/>
          <p:cNvSpPr txBox="1"/>
          <p:nvPr/>
        </p:nvSpPr>
        <p:spPr>
          <a:xfrm>
            <a:off x="1065225" y="3961625"/>
            <a:ext cx="1003500" cy="459600"/>
          </a:xfrm>
          <a:prstGeom prst="rect">
            <a:avLst/>
          </a:prstGeom>
          <a:noFill/>
          <a:ln>
            <a:noFill/>
          </a:ln>
        </p:spPr>
        <p:txBody>
          <a:bodyPr anchorCtr="0" anchor="t" bIns="91425" lIns="91425" rIns="91425" tIns="91425">
            <a:noAutofit/>
          </a:bodyPr>
          <a:lstStyle/>
          <a:p>
            <a:pPr lvl="0" rtl="0">
              <a:spcBef>
                <a:spcPts val="0"/>
              </a:spcBef>
              <a:buNone/>
            </a:pPr>
            <a:r>
              <a:rPr lang="en"/>
              <a:t>Ujoint007</a:t>
            </a:r>
          </a:p>
          <a:p>
            <a:pPr lvl="0" rtl="0">
              <a:spcBef>
                <a:spcPts val="0"/>
              </a:spcBef>
              <a:buNone/>
            </a:pPr>
            <a:r>
              <a:t/>
            </a:r>
            <a:endParaRPr/>
          </a:p>
        </p:txBody>
      </p:sp>
      <p:pic>
        <p:nvPicPr>
          <p:cNvPr id="89" name="Shape 89"/>
          <p:cNvPicPr preferRelativeResize="0"/>
          <p:nvPr/>
        </p:nvPicPr>
        <p:blipFill rotWithShape="1">
          <a:blip r:embed="rId6">
            <a:alphaModFix/>
          </a:blip>
          <a:srcRect b="-14248" l="0" r="25539" t="7033"/>
          <a:stretch/>
        </p:blipFill>
        <p:spPr>
          <a:xfrm>
            <a:off x="4225775" y="1962287"/>
            <a:ext cx="3371376" cy="2280119"/>
          </a:xfrm>
          <a:prstGeom prst="rect">
            <a:avLst/>
          </a:prstGeom>
          <a:noFill/>
          <a:ln>
            <a:noFill/>
          </a:ln>
        </p:spPr>
      </p:pic>
      <p:sp>
        <p:nvSpPr>
          <p:cNvPr id="90" name="Shape 90"/>
          <p:cNvSpPr txBox="1"/>
          <p:nvPr/>
        </p:nvSpPr>
        <p:spPr>
          <a:xfrm>
            <a:off x="4547137" y="3961625"/>
            <a:ext cx="1003500" cy="459600"/>
          </a:xfrm>
          <a:prstGeom prst="rect">
            <a:avLst/>
          </a:prstGeom>
          <a:noFill/>
          <a:ln>
            <a:noFill/>
          </a:ln>
        </p:spPr>
        <p:txBody>
          <a:bodyPr anchorCtr="0" anchor="t" bIns="91425" lIns="91425" rIns="91425" tIns="91425">
            <a:noAutofit/>
          </a:bodyPr>
          <a:lstStyle/>
          <a:p>
            <a:pPr lvl="0" rtl="0">
              <a:spcBef>
                <a:spcPts val="0"/>
              </a:spcBef>
              <a:buNone/>
            </a:pPr>
            <a:r>
              <a:rPr lang="en"/>
              <a:t>Ujoint008</a:t>
            </a:r>
          </a:p>
          <a:p>
            <a:pPr lvl="0" rtl="0">
              <a:spcBef>
                <a:spcPts val="0"/>
              </a:spcBef>
              <a:buNone/>
            </a:pPr>
            <a:r>
              <a:t/>
            </a:r>
            <a:endParaRPr/>
          </a:p>
        </p:txBody>
      </p:sp>
      <p:sp>
        <p:nvSpPr>
          <p:cNvPr id="91" name="Shape 91"/>
          <p:cNvSpPr txBox="1"/>
          <p:nvPr/>
        </p:nvSpPr>
        <p:spPr>
          <a:xfrm>
            <a:off x="466600" y="4318400"/>
            <a:ext cx="8310600" cy="827399"/>
          </a:xfrm>
          <a:prstGeom prst="rect">
            <a:avLst/>
          </a:prstGeom>
          <a:noFill/>
          <a:ln>
            <a:noFill/>
          </a:ln>
        </p:spPr>
        <p:txBody>
          <a:bodyPr anchorCtr="0" anchor="t" bIns="91425" lIns="91425" rIns="91425" tIns="91425">
            <a:noAutofit/>
          </a:bodyPr>
          <a:lstStyle/>
          <a:p>
            <a:pPr lvl="0" rtl="0">
              <a:spcBef>
                <a:spcPts val="0"/>
              </a:spcBef>
              <a:buNone/>
            </a:pPr>
            <a:r>
              <a:rPr lang="en"/>
              <a:t>Universal (front end roll and yaw DOF) Joint Ideas</a:t>
            </a:r>
          </a:p>
          <a:p>
            <a:pPr lvl="0" rtl="0">
              <a:spcBef>
                <a:spcPts val="0"/>
              </a:spcBef>
              <a:buNone/>
            </a:pPr>
            <a:r>
              <a:rPr lang="en"/>
              <a:t>Design is an iterative process.  I will usually think about load path and required function, check out other people designs online, then come up with 5 to 10 increasingly better solutions.</a:t>
            </a:r>
          </a:p>
          <a:p>
            <a:pPr lvl="0" rtl="0">
              <a:spcBef>
                <a:spcPts val="0"/>
              </a:spcBef>
              <a:buNone/>
            </a:pPr>
            <a:r>
              <a:rPr lang="en"/>
              <a:t>I think becoming a good designer involves a lot of experience.  I’m not sure design is something you can teach line analysis.  </a:t>
            </a:r>
          </a:p>
          <a:p>
            <a:pPr lvl="0">
              <a:spcBef>
                <a:spcPts val="0"/>
              </a:spcBef>
              <a:buNone/>
            </a:pPr>
            <a:r>
              <a:rPr lang="en"/>
              <a:t>Some of the best designers at Boeing I’ve known came over from England (the Avro Company - Avro Lancaster Bomber) after WW2.  I asked one of the best of those old designers about his education in England.  They had to complete two years in a machine shop before they could take their first engineering course.  This made a much better engineer.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nvSpPr>
        <p:spPr>
          <a:xfrm>
            <a:off x="707594" y="4181894"/>
            <a:ext cx="3457200" cy="457500"/>
          </a:xfrm>
          <a:prstGeom prst="rect">
            <a:avLst/>
          </a:prstGeom>
          <a:noFill/>
          <a:ln>
            <a:noFill/>
          </a:ln>
        </p:spPr>
        <p:txBody>
          <a:bodyPr anchorCtr="0" anchor="t" bIns="91425" lIns="91425" rIns="91425" tIns="91425">
            <a:noAutofit/>
          </a:bodyPr>
          <a:lstStyle/>
          <a:p>
            <a:pPr lvl="0" rtl="0">
              <a:spcBef>
                <a:spcPts val="0"/>
              </a:spcBef>
              <a:buNone/>
            </a:pPr>
            <a:r>
              <a:rPr lang="en"/>
              <a:t>BYRCcart-3D-04 Front Bogie </a:t>
            </a:r>
          </a:p>
        </p:txBody>
      </p:sp>
      <p:sp>
        <p:nvSpPr>
          <p:cNvPr id="97" name="Shape 97"/>
          <p:cNvSpPr txBox="1"/>
          <p:nvPr/>
        </p:nvSpPr>
        <p:spPr>
          <a:xfrm>
            <a:off x="451950" y="4833200"/>
            <a:ext cx="8240100" cy="1347000"/>
          </a:xfrm>
          <a:prstGeom prst="rect">
            <a:avLst/>
          </a:prstGeom>
          <a:noFill/>
          <a:ln>
            <a:noFill/>
          </a:ln>
        </p:spPr>
        <p:txBody>
          <a:bodyPr anchorCtr="0" anchor="t" bIns="91425" lIns="91425" rIns="91425" tIns="91425">
            <a:noAutofit/>
          </a:bodyPr>
          <a:lstStyle/>
          <a:p>
            <a:pPr lvl="0" rtl="0">
              <a:spcBef>
                <a:spcPts val="0"/>
              </a:spcBef>
              <a:buNone/>
            </a:pPr>
            <a:r>
              <a:rPr lang="en"/>
              <a:t>new concepts, making more use of sleeves welded to faces.  I like the welded sleeve concept, as you don’t reduce the strength of the truck parts by drilling holes in them.</a:t>
            </a:r>
          </a:p>
          <a:p>
            <a:pPr lvl="0" rtl="0">
              <a:spcBef>
                <a:spcPts val="0"/>
              </a:spcBef>
              <a:buNone/>
            </a:pPr>
            <a:r>
              <a:t/>
            </a:r>
            <a:endParaRPr/>
          </a:p>
          <a:p>
            <a:pPr lvl="0" rtl="0">
              <a:spcBef>
                <a:spcPts val="0"/>
              </a:spcBef>
              <a:buNone/>
            </a:pPr>
            <a:r>
              <a:rPr lang="en"/>
              <a:t>I calculated the stress on the small ½” by ½” by  0.060” frame member, and predicted a high margin.</a:t>
            </a:r>
          </a:p>
        </p:txBody>
      </p:sp>
      <p:pic>
        <p:nvPicPr>
          <p:cNvPr id="98" name="Shape 98"/>
          <p:cNvPicPr preferRelativeResize="0"/>
          <p:nvPr/>
        </p:nvPicPr>
        <p:blipFill rotWithShape="1">
          <a:blip r:embed="rId3">
            <a:alphaModFix/>
          </a:blip>
          <a:srcRect b="11664" l="12278" r="25361" t="4597"/>
          <a:stretch/>
        </p:blipFill>
        <p:spPr>
          <a:xfrm>
            <a:off x="350525" y="959575"/>
            <a:ext cx="4171464" cy="3222317"/>
          </a:xfrm>
          <a:prstGeom prst="rect">
            <a:avLst/>
          </a:prstGeom>
          <a:noFill/>
          <a:ln>
            <a:noFill/>
          </a:ln>
        </p:spPr>
      </p:pic>
      <p:pic>
        <p:nvPicPr>
          <p:cNvPr id="99" name="Shape 99"/>
          <p:cNvPicPr preferRelativeResize="0"/>
          <p:nvPr/>
        </p:nvPicPr>
        <p:blipFill rotWithShape="1">
          <a:blip r:embed="rId4">
            <a:alphaModFix/>
          </a:blip>
          <a:srcRect b="0" l="21337" r="10685" t="0"/>
          <a:stretch/>
        </p:blipFill>
        <p:spPr>
          <a:xfrm>
            <a:off x="5137312" y="959575"/>
            <a:ext cx="3656163" cy="3094006"/>
          </a:xfrm>
          <a:prstGeom prst="rect">
            <a:avLst/>
          </a:prstGeom>
          <a:noFill/>
          <a:ln>
            <a:noFill/>
          </a:ln>
        </p:spPr>
      </p:pic>
      <p:sp>
        <p:nvSpPr>
          <p:cNvPr id="100" name="Shape 100"/>
          <p:cNvSpPr txBox="1"/>
          <p:nvPr/>
        </p:nvSpPr>
        <p:spPr>
          <a:xfrm>
            <a:off x="5137312" y="4181894"/>
            <a:ext cx="3457200" cy="457500"/>
          </a:xfrm>
          <a:prstGeom prst="rect">
            <a:avLst/>
          </a:prstGeom>
          <a:noFill/>
          <a:ln>
            <a:noFill/>
          </a:ln>
        </p:spPr>
        <p:txBody>
          <a:bodyPr anchorCtr="0" anchor="t" bIns="91425" lIns="91425" rIns="91425" tIns="91425">
            <a:noAutofit/>
          </a:bodyPr>
          <a:lstStyle/>
          <a:p>
            <a:pPr lvl="0" rtl="0">
              <a:spcBef>
                <a:spcPts val="0"/>
              </a:spcBef>
              <a:buNone/>
            </a:pPr>
            <a:r>
              <a:rPr lang="en"/>
              <a:t>BYRCcart-3D-05 Front Bogie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nvSpPr>
        <p:spPr>
          <a:xfrm>
            <a:off x="845150" y="112625"/>
            <a:ext cx="2684999" cy="360900"/>
          </a:xfrm>
          <a:prstGeom prst="rect">
            <a:avLst/>
          </a:prstGeom>
          <a:noFill/>
          <a:ln>
            <a:noFill/>
          </a:ln>
        </p:spPr>
        <p:txBody>
          <a:bodyPr anchorCtr="0" anchor="t" bIns="91425" lIns="91425" rIns="91425" tIns="91425">
            <a:noAutofit/>
          </a:bodyPr>
          <a:lstStyle/>
          <a:p>
            <a:pPr lvl="0" rtl="0">
              <a:spcBef>
                <a:spcPts val="0"/>
              </a:spcBef>
              <a:buNone/>
            </a:pPr>
            <a:r>
              <a:rPr lang="en"/>
              <a:t>BYRCcart-3D-06 Wheel Assy </a:t>
            </a:r>
          </a:p>
          <a:p>
            <a:pPr lvl="0" rtl="0">
              <a:spcBef>
                <a:spcPts val="0"/>
              </a:spcBef>
              <a:buNone/>
            </a:pPr>
            <a:r>
              <a:t/>
            </a:r>
            <a:endParaRPr/>
          </a:p>
        </p:txBody>
      </p:sp>
      <p:pic>
        <p:nvPicPr>
          <p:cNvPr id="106" name="Shape 106"/>
          <p:cNvPicPr preferRelativeResize="0"/>
          <p:nvPr/>
        </p:nvPicPr>
        <p:blipFill rotWithShape="1">
          <a:blip r:embed="rId3">
            <a:alphaModFix/>
          </a:blip>
          <a:srcRect b="3539" l="33271" r="32827" t="39732"/>
          <a:stretch/>
        </p:blipFill>
        <p:spPr>
          <a:xfrm>
            <a:off x="545775" y="473525"/>
            <a:ext cx="3283750" cy="3160775"/>
          </a:xfrm>
          <a:prstGeom prst="rect">
            <a:avLst/>
          </a:prstGeom>
          <a:noFill/>
          <a:ln>
            <a:noFill/>
          </a:ln>
        </p:spPr>
      </p:pic>
      <p:sp>
        <p:nvSpPr>
          <p:cNvPr id="107" name="Shape 107"/>
          <p:cNvSpPr txBox="1"/>
          <p:nvPr/>
        </p:nvSpPr>
        <p:spPr>
          <a:xfrm>
            <a:off x="1276525" y="3634300"/>
            <a:ext cx="2192100" cy="360900"/>
          </a:xfrm>
          <a:prstGeom prst="rect">
            <a:avLst/>
          </a:prstGeom>
          <a:noFill/>
          <a:ln>
            <a:noFill/>
          </a:ln>
        </p:spPr>
        <p:txBody>
          <a:bodyPr anchorCtr="0" anchor="t" bIns="91425" lIns="91425" rIns="91425" tIns="91425">
            <a:noAutofit/>
          </a:bodyPr>
          <a:lstStyle/>
          <a:p>
            <a:pPr lvl="0" rtl="0">
              <a:spcBef>
                <a:spcPts val="0"/>
              </a:spcBef>
              <a:buNone/>
            </a:pPr>
            <a:r>
              <a:rPr lang="en"/>
              <a:t>Final truck design ?</a:t>
            </a:r>
          </a:p>
          <a:p>
            <a:pPr lvl="0">
              <a:spcBef>
                <a:spcPts val="0"/>
              </a:spcBef>
              <a:buNone/>
            </a:pPr>
            <a:r>
              <a:t/>
            </a:r>
            <a:endParaRPr/>
          </a:p>
        </p:txBody>
      </p:sp>
      <p:sp>
        <p:nvSpPr>
          <p:cNvPr id="108" name="Shape 108"/>
          <p:cNvSpPr txBox="1"/>
          <p:nvPr/>
        </p:nvSpPr>
        <p:spPr>
          <a:xfrm>
            <a:off x="4495225" y="3495100"/>
            <a:ext cx="3375300" cy="639300"/>
          </a:xfrm>
          <a:prstGeom prst="rect">
            <a:avLst/>
          </a:prstGeom>
          <a:noFill/>
          <a:ln>
            <a:noFill/>
          </a:ln>
        </p:spPr>
        <p:txBody>
          <a:bodyPr anchorCtr="0" anchor="t" bIns="91425" lIns="91425" rIns="91425" tIns="91425">
            <a:noAutofit/>
          </a:bodyPr>
          <a:lstStyle/>
          <a:p>
            <a:pPr lvl="0" rtl="0">
              <a:spcBef>
                <a:spcPts val="0"/>
              </a:spcBef>
              <a:buNone/>
            </a:pPr>
            <a:r>
              <a:rPr lang="en">
                <a:solidFill>
                  <a:schemeClr val="dk1"/>
                </a:solidFill>
              </a:rPr>
              <a:t>tack-welded truck</a:t>
            </a:r>
          </a:p>
          <a:p>
            <a:pPr lvl="0">
              <a:spcBef>
                <a:spcPts val="0"/>
              </a:spcBef>
              <a:buNone/>
            </a:pPr>
            <a:r>
              <a:rPr lang="en">
                <a:solidFill>
                  <a:schemeClr val="dk1"/>
                </a:solidFill>
              </a:rPr>
              <a:t>frame is ½” by 1” tubes (0.062” thk)</a:t>
            </a:r>
          </a:p>
        </p:txBody>
      </p:sp>
      <p:sp>
        <p:nvSpPr>
          <p:cNvPr id="109" name="Shape 109"/>
          <p:cNvSpPr txBox="1"/>
          <p:nvPr/>
        </p:nvSpPr>
        <p:spPr>
          <a:xfrm>
            <a:off x="443100" y="3995200"/>
            <a:ext cx="8257799" cy="2438700"/>
          </a:xfrm>
          <a:prstGeom prst="rect">
            <a:avLst/>
          </a:prstGeom>
          <a:noFill/>
          <a:ln>
            <a:noFill/>
          </a:ln>
        </p:spPr>
        <p:txBody>
          <a:bodyPr anchorCtr="0" anchor="t" bIns="91425" lIns="91425" rIns="91425" tIns="91425">
            <a:noAutofit/>
          </a:bodyPr>
          <a:lstStyle/>
          <a:p>
            <a:pPr lvl="0" rtl="0">
              <a:spcBef>
                <a:spcPts val="0"/>
              </a:spcBef>
              <a:buNone/>
            </a:pPr>
            <a:r>
              <a:rPr lang="en"/>
              <a:t>This design has all the features I’ve been thinking are important:  </a:t>
            </a:r>
          </a:p>
          <a:p>
            <a:pPr lvl="0" rtl="0">
              <a:spcBef>
                <a:spcPts val="0"/>
              </a:spcBef>
              <a:buNone/>
            </a:pPr>
            <a:r>
              <a:rPr lang="en"/>
              <a:t>1) dynamic stability via load introduction axle  slightly lower than, and in front of, wheel axles</a:t>
            </a:r>
          </a:p>
          <a:p>
            <a:pPr lvl="0" rtl="0">
              <a:spcBef>
                <a:spcPts val="0"/>
              </a:spcBef>
              <a:buNone/>
            </a:pPr>
            <a:r>
              <a:rPr lang="en"/>
              <a:t>2) bolted and welded design</a:t>
            </a:r>
          </a:p>
          <a:p>
            <a:pPr lvl="0" rtl="0">
              <a:spcBef>
                <a:spcPts val="0"/>
              </a:spcBef>
              <a:buNone/>
            </a:pPr>
            <a:r>
              <a:rPr lang="en"/>
              <a:t>3) axle sleeves fillet welded to outsides of frame</a:t>
            </a:r>
          </a:p>
          <a:p>
            <a:pPr lvl="0" rtl="0">
              <a:spcBef>
                <a:spcPts val="0"/>
              </a:spcBef>
              <a:buNone/>
            </a:pPr>
            <a:r>
              <a:rPr lang="en"/>
              <a:t>4) small, light side wheels so they will spin up rapidly</a:t>
            </a:r>
          </a:p>
          <a:p>
            <a:pPr lvl="0" rtl="0">
              <a:spcBef>
                <a:spcPts val="0"/>
              </a:spcBef>
              <a:buNone/>
            </a:pPr>
            <a:r>
              <a:rPr lang="en"/>
              <a:t>5) hard a101 main wheels, precision bearings on main wheels</a:t>
            </a:r>
          </a:p>
          <a:p>
            <a:pPr lvl="0" rtl="0">
              <a:spcBef>
                <a:spcPts val="0"/>
              </a:spcBef>
              <a:buNone/>
            </a:pPr>
            <a:r>
              <a:rPr lang="en"/>
              <a:t>6) loose bearings on side wheels </a:t>
            </a:r>
          </a:p>
          <a:p>
            <a:pPr lvl="0" rtl="0">
              <a:spcBef>
                <a:spcPts val="0"/>
              </a:spcBef>
              <a:buNone/>
            </a:pPr>
            <a:r>
              <a:rPr lang="en"/>
              <a:t>7) as light as possible so less energy is used turning the bogie back and forth through turns (higher responsiveness)</a:t>
            </a:r>
          </a:p>
          <a:p>
            <a:pPr lvl="0" rtl="0">
              <a:spcBef>
                <a:spcPts val="0"/>
              </a:spcBef>
              <a:buNone/>
            </a:pPr>
            <a:r>
              <a:rPr lang="en"/>
              <a:t>8) fillet welds i/s/o butt welds </a:t>
            </a:r>
          </a:p>
          <a:p>
            <a:pPr lvl="0">
              <a:spcBef>
                <a:spcPts val="0"/>
              </a:spcBef>
              <a:buNone/>
            </a:pPr>
            <a:r>
              <a:rPr lang="en"/>
              <a:t>9) </a:t>
            </a:r>
            <a:r>
              <a:rPr lang="en">
                <a:solidFill>
                  <a:schemeClr val="dk1"/>
                </a:solidFill>
              </a:rPr>
              <a:t>pitch-pivoting wheel truck so side wheels track orthogonally</a:t>
            </a:r>
          </a:p>
        </p:txBody>
      </p:sp>
      <p:pic>
        <p:nvPicPr>
          <p:cNvPr id="110" name="Shape 110"/>
          <p:cNvPicPr preferRelativeResize="0"/>
          <p:nvPr/>
        </p:nvPicPr>
        <p:blipFill rotWithShape="1">
          <a:blip r:embed="rId4">
            <a:alphaModFix/>
          </a:blip>
          <a:srcRect b="0" l="35237" r="17778" t="21673"/>
          <a:stretch/>
        </p:blipFill>
        <p:spPr>
          <a:xfrm>
            <a:off x="4313750" y="290525"/>
            <a:ext cx="3511076" cy="3292526"/>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pic>
        <p:nvPicPr>
          <p:cNvPr id="115" name="Shape 115"/>
          <p:cNvPicPr preferRelativeResize="0"/>
          <p:nvPr/>
        </p:nvPicPr>
        <p:blipFill>
          <a:blip r:embed="rId3">
            <a:alphaModFix/>
          </a:blip>
          <a:stretch>
            <a:fillRect/>
          </a:stretch>
        </p:blipFill>
        <p:spPr>
          <a:xfrm>
            <a:off x="501800" y="448999"/>
            <a:ext cx="8069946" cy="4539349"/>
          </a:xfrm>
          <a:prstGeom prst="rect">
            <a:avLst/>
          </a:prstGeom>
          <a:noFill/>
          <a:ln>
            <a:noFill/>
          </a:ln>
        </p:spPr>
      </p:pic>
      <p:sp>
        <p:nvSpPr>
          <p:cNvPr id="116" name="Shape 116"/>
          <p:cNvSpPr txBox="1"/>
          <p:nvPr/>
        </p:nvSpPr>
        <p:spPr>
          <a:xfrm>
            <a:off x="3739975" y="5150125"/>
            <a:ext cx="1593599" cy="466499"/>
          </a:xfrm>
          <a:prstGeom prst="rect">
            <a:avLst/>
          </a:prstGeom>
          <a:noFill/>
          <a:ln>
            <a:noFill/>
          </a:ln>
        </p:spPr>
        <p:txBody>
          <a:bodyPr anchorCtr="0" anchor="t" bIns="91425" lIns="91425" rIns="91425" tIns="91425">
            <a:noAutofit/>
          </a:bodyPr>
          <a:lstStyle/>
          <a:p>
            <a:pPr lvl="0" rtl="0">
              <a:spcBef>
                <a:spcPts val="0"/>
              </a:spcBef>
              <a:buNone/>
            </a:pPr>
            <a:r>
              <a:rPr lang="en"/>
              <a:t>My workbench</a:t>
            </a:r>
          </a:p>
          <a:p>
            <a:pPr lvl="0">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pic>
        <p:nvPicPr>
          <p:cNvPr id="121" name="Shape 121"/>
          <p:cNvPicPr preferRelativeResize="0"/>
          <p:nvPr/>
        </p:nvPicPr>
        <p:blipFill rotWithShape="1">
          <a:blip r:embed="rId3">
            <a:alphaModFix/>
          </a:blip>
          <a:srcRect b="16624" l="0" r="0" t="0"/>
          <a:stretch/>
        </p:blipFill>
        <p:spPr>
          <a:xfrm>
            <a:off x="189275" y="708700"/>
            <a:ext cx="8765448" cy="4203699"/>
          </a:xfrm>
          <a:prstGeom prst="rect">
            <a:avLst/>
          </a:prstGeom>
          <a:noFill/>
          <a:ln>
            <a:noFill/>
          </a:ln>
        </p:spPr>
      </p:pic>
      <p:sp>
        <p:nvSpPr>
          <p:cNvPr id="122" name="Shape 122"/>
          <p:cNvSpPr txBox="1"/>
          <p:nvPr/>
        </p:nvSpPr>
        <p:spPr>
          <a:xfrm>
            <a:off x="1135650" y="268600"/>
            <a:ext cx="2465099" cy="440099"/>
          </a:xfrm>
          <a:prstGeom prst="rect">
            <a:avLst/>
          </a:prstGeom>
          <a:noFill/>
          <a:ln>
            <a:noFill/>
          </a:ln>
        </p:spPr>
        <p:txBody>
          <a:bodyPr anchorCtr="0" anchor="t" bIns="91425" lIns="91425" rIns="91425" tIns="91425">
            <a:noAutofit/>
          </a:bodyPr>
          <a:lstStyle/>
          <a:p>
            <a:pPr lvl="0">
              <a:spcBef>
                <a:spcPts val="0"/>
              </a:spcBef>
              <a:buNone/>
            </a:pPr>
            <a:r>
              <a:rPr lang="en"/>
              <a:t>BYRC-cart-3D-06 Design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nvSpPr>
        <p:spPr>
          <a:xfrm>
            <a:off x="1135650" y="268600"/>
            <a:ext cx="2465099" cy="440099"/>
          </a:xfrm>
          <a:prstGeom prst="rect">
            <a:avLst/>
          </a:prstGeom>
          <a:noFill/>
          <a:ln>
            <a:noFill/>
          </a:ln>
        </p:spPr>
        <p:txBody>
          <a:bodyPr anchorCtr="0" anchor="t" bIns="91425" lIns="91425" rIns="91425" tIns="91425">
            <a:noAutofit/>
          </a:bodyPr>
          <a:lstStyle/>
          <a:p>
            <a:pPr lvl="0" rtl="0">
              <a:spcBef>
                <a:spcPts val="0"/>
              </a:spcBef>
              <a:buNone/>
            </a:pPr>
            <a:r>
              <a:rPr lang="en"/>
              <a:t>BYRC-cart-3D-06 Front End</a:t>
            </a:r>
          </a:p>
        </p:txBody>
      </p:sp>
      <p:pic>
        <p:nvPicPr>
          <p:cNvPr id="128" name="Shape 128"/>
          <p:cNvPicPr preferRelativeResize="0"/>
          <p:nvPr/>
        </p:nvPicPr>
        <p:blipFill>
          <a:blip r:embed="rId3">
            <a:alphaModFix/>
          </a:blip>
          <a:stretch>
            <a:fillRect/>
          </a:stretch>
        </p:blipFill>
        <p:spPr>
          <a:xfrm>
            <a:off x="403500" y="708701"/>
            <a:ext cx="8337000" cy="4795673"/>
          </a:xfrm>
          <a:prstGeom prst="rect">
            <a:avLst/>
          </a:prstGeom>
          <a:noFill/>
          <a:ln>
            <a:noFill/>
          </a:ln>
        </p:spPr>
      </p:pic>
      <p:sp>
        <p:nvSpPr>
          <p:cNvPr id="129" name="Shape 129"/>
          <p:cNvSpPr txBox="1"/>
          <p:nvPr/>
        </p:nvSpPr>
        <p:spPr>
          <a:xfrm>
            <a:off x="554625" y="5713525"/>
            <a:ext cx="7430100" cy="591600"/>
          </a:xfrm>
          <a:prstGeom prst="rect">
            <a:avLst/>
          </a:prstGeom>
          <a:noFill/>
          <a:ln>
            <a:noFill/>
          </a:ln>
        </p:spPr>
        <p:txBody>
          <a:bodyPr anchorCtr="0" anchor="t" bIns="91425" lIns="91425" rIns="91425" tIns="91425">
            <a:noAutofit/>
          </a:bodyPr>
          <a:lstStyle/>
          <a:p>
            <a:pPr lvl="0">
              <a:spcBef>
                <a:spcPts val="0"/>
              </a:spcBef>
              <a:buNone/>
            </a:pPr>
            <a:r>
              <a:rPr lang="en"/>
              <a:t>Fore-aft angled frames are uninterrupted.  Cross frame formed by three pieces of ¾” by 1-½” rectangular tube and two welded caps</a:t>
            </a:r>
          </a:p>
        </p:txBody>
      </p:sp>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